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11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292" r:id="rId2"/>
    <p:sldId id="339" r:id="rId3"/>
    <p:sldId id="1261" r:id="rId4"/>
    <p:sldId id="373" r:id="rId5"/>
    <p:sldId id="382" r:id="rId6"/>
    <p:sldId id="1300" r:id="rId7"/>
    <p:sldId id="1298" r:id="rId8"/>
    <p:sldId id="1294" r:id="rId9"/>
    <p:sldId id="1299" r:id="rId10"/>
    <p:sldId id="1295" r:id="rId11"/>
    <p:sldId id="1297" r:id="rId12"/>
    <p:sldId id="1302" r:id="rId1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2AFC9-961B-4D27-8295-71DE0B404C7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3D0E11-D966-44B6-83CA-C8F481F32CDF}">
      <dgm:prSet/>
      <dgm:spPr>
        <a:solidFill>
          <a:srgbClr val="0070C0"/>
        </a:solidFill>
      </dgm:spPr>
      <dgm:t>
        <a:bodyPr/>
        <a:lstStyle/>
        <a:p>
          <a:pPr rtl="0"/>
          <a:r>
            <a:rPr lang="it-IT" dirty="0" smtClean="0"/>
            <a:t>Durante la </a:t>
          </a:r>
          <a:r>
            <a:rPr lang="it-IT" dirty="0" err="1" smtClean="0"/>
            <a:t>rialimentazione</a:t>
          </a:r>
          <a:r>
            <a:rPr lang="it-IT" dirty="0" smtClean="0"/>
            <a:t> post </a:t>
          </a:r>
          <a:r>
            <a:rPr lang="it-IT" dirty="0" err="1" smtClean="0"/>
            <a:t>bariatrica</a:t>
          </a:r>
          <a:r>
            <a:rPr lang="it-IT" dirty="0" smtClean="0"/>
            <a:t> si consiglia di dare priorità all’assunzione delle proteine per ottenere un corretto dimagrimento, contenendo la perdita di massa magra, contrastando la malnutrizione</a:t>
          </a:r>
          <a:endParaRPr lang="it-IT" dirty="0"/>
        </a:p>
      </dgm:t>
    </dgm:pt>
    <dgm:pt modelId="{98467552-1AF0-42D3-80C7-522326B7BEEA}" type="parTrans" cxnId="{D19D689F-B047-45C0-B2BD-4881FD5D1B45}">
      <dgm:prSet/>
      <dgm:spPr/>
      <dgm:t>
        <a:bodyPr/>
        <a:lstStyle/>
        <a:p>
          <a:endParaRPr lang="it-IT"/>
        </a:p>
      </dgm:t>
    </dgm:pt>
    <dgm:pt modelId="{B34F864C-3A1B-4372-9C63-3852F7660242}" type="sibTrans" cxnId="{D19D689F-B047-45C0-B2BD-4881FD5D1B45}">
      <dgm:prSet/>
      <dgm:spPr/>
      <dgm:t>
        <a:bodyPr/>
        <a:lstStyle/>
        <a:p>
          <a:endParaRPr lang="it-IT"/>
        </a:p>
      </dgm:t>
    </dgm:pt>
    <dgm:pt modelId="{7BC11204-FC76-45BC-9B88-FAFD35B01476}">
      <dgm:prSet/>
      <dgm:spPr>
        <a:solidFill>
          <a:srgbClr val="0070C0"/>
        </a:solidFill>
      </dgm:spPr>
      <dgm:t>
        <a:bodyPr/>
        <a:lstStyle/>
        <a:p>
          <a:pPr rtl="0"/>
          <a:r>
            <a:rPr lang="it-IT" dirty="0" smtClean="0"/>
            <a:t>È importante tener sempre conto delle esigenze energetiche del singolo paziente e della specifica composizione </a:t>
          </a:r>
          <a:r>
            <a:rPr lang="it-IT" dirty="0" err="1" smtClean="0"/>
            <a:t>aminoacidica</a:t>
          </a:r>
          <a:r>
            <a:rPr lang="it-IT" dirty="0" smtClean="0"/>
            <a:t> delle proteine </a:t>
          </a:r>
          <a:endParaRPr lang="it-IT" dirty="0"/>
        </a:p>
      </dgm:t>
    </dgm:pt>
    <dgm:pt modelId="{7BF87F44-2593-4B38-A41B-B8A559827201}" type="parTrans" cxnId="{CA64938E-D558-496B-8050-FF7523768F48}">
      <dgm:prSet/>
      <dgm:spPr/>
      <dgm:t>
        <a:bodyPr/>
        <a:lstStyle/>
        <a:p>
          <a:endParaRPr lang="it-IT"/>
        </a:p>
      </dgm:t>
    </dgm:pt>
    <dgm:pt modelId="{A24A5E5B-2A4A-47F7-AC1B-2FF5F59E3496}" type="sibTrans" cxnId="{CA64938E-D558-496B-8050-FF7523768F48}">
      <dgm:prSet/>
      <dgm:spPr/>
      <dgm:t>
        <a:bodyPr/>
        <a:lstStyle/>
        <a:p>
          <a:endParaRPr lang="it-IT"/>
        </a:p>
      </dgm:t>
    </dgm:pt>
    <dgm:pt modelId="{8238B3A0-FE8C-41D1-AF90-C40010E6728C}" type="pres">
      <dgm:prSet presAssocID="{DE42AFC9-961B-4D27-8295-71DE0B404C7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8573A9EF-5A66-4024-A4A6-D7D7766CECAD}" type="pres">
      <dgm:prSet presAssocID="{3A3D0E11-D966-44B6-83CA-C8F481F32CDF}" presName="root" presStyleCnt="0"/>
      <dgm:spPr/>
    </dgm:pt>
    <dgm:pt modelId="{987FB6C4-BD96-4E20-930E-73FA275D8663}" type="pres">
      <dgm:prSet presAssocID="{3A3D0E11-D966-44B6-83CA-C8F481F32CDF}" presName="rootComposite" presStyleCnt="0"/>
      <dgm:spPr/>
    </dgm:pt>
    <dgm:pt modelId="{AB8A5DBE-737F-4875-8EDC-CCF2113C0A49}" type="pres">
      <dgm:prSet presAssocID="{3A3D0E11-D966-44B6-83CA-C8F481F32CDF}" presName="rootText" presStyleLbl="node1" presStyleIdx="0" presStyleCnt="2" custLinFactNeighborX="318"/>
      <dgm:spPr/>
      <dgm:t>
        <a:bodyPr/>
        <a:lstStyle/>
        <a:p>
          <a:endParaRPr lang="it-IT"/>
        </a:p>
      </dgm:t>
    </dgm:pt>
    <dgm:pt modelId="{F28612F3-8563-4333-97B2-361C0399EC9A}" type="pres">
      <dgm:prSet presAssocID="{3A3D0E11-D966-44B6-83CA-C8F481F32CDF}" presName="rootConnector" presStyleLbl="node1" presStyleIdx="0" presStyleCnt="2"/>
      <dgm:spPr/>
      <dgm:t>
        <a:bodyPr/>
        <a:lstStyle/>
        <a:p>
          <a:endParaRPr lang="it-IT"/>
        </a:p>
      </dgm:t>
    </dgm:pt>
    <dgm:pt modelId="{B8122DD5-DF5B-4DA4-AED4-C7082BFA2D24}" type="pres">
      <dgm:prSet presAssocID="{3A3D0E11-D966-44B6-83CA-C8F481F32CDF}" presName="childShape" presStyleCnt="0"/>
      <dgm:spPr/>
    </dgm:pt>
    <dgm:pt modelId="{04BC52D6-713F-4FFA-8EA2-BE023BF0903E}" type="pres">
      <dgm:prSet presAssocID="{7BC11204-FC76-45BC-9B88-FAFD35B01476}" presName="root" presStyleCnt="0"/>
      <dgm:spPr/>
    </dgm:pt>
    <dgm:pt modelId="{21329090-43B2-4456-A6C4-A376AA598590}" type="pres">
      <dgm:prSet presAssocID="{7BC11204-FC76-45BC-9B88-FAFD35B01476}" presName="rootComposite" presStyleCnt="0"/>
      <dgm:spPr/>
    </dgm:pt>
    <dgm:pt modelId="{93297438-D759-481A-AD3B-2F13E9C28899}" type="pres">
      <dgm:prSet presAssocID="{7BC11204-FC76-45BC-9B88-FAFD35B01476}" presName="rootText" presStyleLbl="node1" presStyleIdx="1" presStyleCnt="2" custLinFactNeighborX="-5559"/>
      <dgm:spPr/>
      <dgm:t>
        <a:bodyPr/>
        <a:lstStyle/>
        <a:p>
          <a:endParaRPr lang="it-IT"/>
        </a:p>
      </dgm:t>
    </dgm:pt>
    <dgm:pt modelId="{1F079639-0622-4F3E-AC26-82C02753B23F}" type="pres">
      <dgm:prSet presAssocID="{7BC11204-FC76-45BC-9B88-FAFD35B01476}" presName="rootConnector" presStyleLbl="node1" presStyleIdx="1" presStyleCnt="2"/>
      <dgm:spPr/>
      <dgm:t>
        <a:bodyPr/>
        <a:lstStyle/>
        <a:p>
          <a:endParaRPr lang="it-IT"/>
        </a:p>
      </dgm:t>
    </dgm:pt>
    <dgm:pt modelId="{82AB98C4-EAD7-4118-8F07-82B1EFD51B44}" type="pres">
      <dgm:prSet presAssocID="{7BC11204-FC76-45BC-9B88-FAFD35B01476}" presName="childShape" presStyleCnt="0"/>
      <dgm:spPr/>
    </dgm:pt>
  </dgm:ptLst>
  <dgm:cxnLst>
    <dgm:cxn modelId="{8838BC2A-5B9C-4ADB-BDAC-E1A3410EAC12}" type="presOf" srcId="{7BC11204-FC76-45BC-9B88-FAFD35B01476}" destId="{1F079639-0622-4F3E-AC26-82C02753B23F}" srcOrd="1" destOrd="0" presId="urn:microsoft.com/office/officeart/2005/8/layout/hierarchy3"/>
    <dgm:cxn modelId="{CA64938E-D558-496B-8050-FF7523768F48}" srcId="{DE42AFC9-961B-4D27-8295-71DE0B404C79}" destId="{7BC11204-FC76-45BC-9B88-FAFD35B01476}" srcOrd="1" destOrd="0" parTransId="{7BF87F44-2593-4B38-A41B-B8A559827201}" sibTransId="{A24A5E5B-2A4A-47F7-AC1B-2FF5F59E3496}"/>
    <dgm:cxn modelId="{67F43CC1-AC2B-4EB0-8DC9-B2D7E2B0A06A}" type="presOf" srcId="{3A3D0E11-D966-44B6-83CA-C8F481F32CDF}" destId="{F28612F3-8563-4333-97B2-361C0399EC9A}" srcOrd="1" destOrd="0" presId="urn:microsoft.com/office/officeart/2005/8/layout/hierarchy3"/>
    <dgm:cxn modelId="{815AD8DF-3775-4DBB-9A4D-5F6CB3F6BD3F}" type="presOf" srcId="{7BC11204-FC76-45BC-9B88-FAFD35B01476}" destId="{93297438-D759-481A-AD3B-2F13E9C28899}" srcOrd="0" destOrd="0" presId="urn:microsoft.com/office/officeart/2005/8/layout/hierarchy3"/>
    <dgm:cxn modelId="{D19D689F-B047-45C0-B2BD-4881FD5D1B45}" srcId="{DE42AFC9-961B-4D27-8295-71DE0B404C79}" destId="{3A3D0E11-D966-44B6-83CA-C8F481F32CDF}" srcOrd="0" destOrd="0" parTransId="{98467552-1AF0-42D3-80C7-522326B7BEEA}" sibTransId="{B34F864C-3A1B-4372-9C63-3852F7660242}"/>
    <dgm:cxn modelId="{C5EE0A4D-B4AE-453B-BB66-846CAD0C10E6}" type="presOf" srcId="{DE42AFC9-961B-4D27-8295-71DE0B404C79}" destId="{8238B3A0-FE8C-41D1-AF90-C40010E6728C}" srcOrd="0" destOrd="0" presId="urn:microsoft.com/office/officeart/2005/8/layout/hierarchy3"/>
    <dgm:cxn modelId="{CD3FE57B-0A5F-4509-AC16-4F3A7A53CF0A}" type="presOf" srcId="{3A3D0E11-D966-44B6-83CA-C8F481F32CDF}" destId="{AB8A5DBE-737F-4875-8EDC-CCF2113C0A49}" srcOrd="0" destOrd="0" presId="urn:microsoft.com/office/officeart/2005/8/layout/hierarchy3"/>
    <dgm:cxn modelId="{E67563B7-B039-404E-BBC2-811982548678}" type="presParOf" srcId="{8238B3A0-FE8C-41D1-AF90-C40010E6728C}" destId="{8573A9EF-5A66-4024-A4A6-D7D7766CECAD}" srcOrd="0" destOrd="0" presId="urn:microsoft.com/office/officeart/2005/8/layout/hierarchy3"/>
    <dgm:cxn modelId="{68E3370F-E4CA-4D25-BA43-CE886A29A614}" type="presParOf" srcId="{8573A9EF-5A66-4024-A4A6-D7D7766CECAD}" destId="{987FB6C4-BD96-4E20-930E-73FA275D8663}" srcOrd="0" destOrd="0" presId="urn:microsoft.com/office/officeart/2005/8/layout/hierarchy3"/>
    <dgm:cxn modelId="{BDF550EF-4592-4AC7-953E-ECBF41E832B7}" type="presParOf" srcId="{987FB6C4-BD96-4E20-930E-73FA275D8663}" destId="{AB8A5DBE-737F-4875-8EDC-CCF2113C0A49}" srcOrd="0" destOrd="0" presId="urn:microsoft.com/office/officeart/2005/8/layout/hierarchy3"/>
    <dgm:cxn modelId="{FE69CF9C-C78F-4156-B75F-EDA227333DDE}" type="presParOf" srcId="{987FB6C4-BD96-4E20-930E-73FA275D8663}" destId="{F28612F3-8563-4333-97B2-361C0399EC9A}" srcOrd="1" destOrd="0" presId="urn:microsoft.com/office/officeart/2005/8/layout/hierarchy3"/>
    <dgm:cxn modelId="{A34D4F3E-50DA-4E06-9040-DEEB578DAC3E}" type="presParOf" srcId="{8573A9EF-5A66-4024-A4A6-D7D7766CECAD}" destId="{B8122DD5-DF5B-4DA4-AED4-C7082BFA2D24}" srcOrd="1" destOrd="0" presId="urn:microsoft.com/office/officeart/2005/8/layout/hierarchy3"/>
    <dgm:cxn modelId="{28CCBE9E-618E-4BD6-AA6B-941181436F1D}" type="presParOf" srcId="{8238B3A0-FE8C-41D1-AF90-C40010E6728C}" destId="{04BC52D6-713F-4FFA-8EA2-BE023BF0903E}" srcOrd="1" destOrd="0" presId="urn:microsoft.com/office/officeart/2005/8/layout/hierarchy3"/>
    <dgm:cxn modelId="{29A3BE30-E43C-433E-9CBC-035FBA65FBE5}" type="presParOf" srcId="{04BC52D6-713F-4FFA-8EA2-BE023BF0903E}" destId="{21329090-43B2-4456-A6C4-A376AA598590}" srcOrd="0" destOrd="0" presId="urn:microsoft.com/office/officeart/2005/8/layout/hierarchy3"/>
    <dgm:cxn modelId="{09A38395-F9A3-4C4F-B18E-524BFF6B5943}" type="presParOf" srcId="{21329090-43B2-4456-A6C4-A376AA598590}" destId="{93297438-D759-481A-AD3B-2F13E9C28899}" srcOrd="0" destOrd="0" presId="urn:microsoft.com/office/officeart/2005/8/layout/hierarchy3"/>
    <dgm:cxn modelId="{FD81D0DD-238C-413D-B3AF-196109225653}" type="presParOf" srcId="{21329090-43B2-4456-A6C4-A376AA598590}" destId="{1F079639-0622-4F3E-AC26-82C02753B23F}" srcOrd="1" destOrd="0" presId="urn:microsoft.com/office/officeart/2005/8/layout/hierarchy3"/>
    <dgm:cxn modelId="{3A842253-6A99-4419-9428-119F6FECF738}" type="presParOf" srcId="{04BC52D6-713F-4FFA-8EA2-BE023BF0903E}" destId="{82AB98C4-EAD7-4118-8F07-82B1EFD51B4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F5075-FA82-4BE3-8B90-62A4E8ADC2E4}" type="doc">
      <dgm:prSet loTypeId="urn:microsoft.com/office/officeart/2005/8/layout/vList2" loCatId="list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it-IT"/>
        </a:p>
      </dgm:t>
    </dgm:pt>
    <dgm:pt modelId="{38D35C87-F807-4513-A072-A56B1C0BF919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000" b="0" dirty="0"/>
            <a:t>La malnutrizione proteica può svilupparsi come conseguenza di un ridotto apporto energetico e/o proteico, di malassorbimento ed è più comunemente osservata dopo procedure malassorbitive o miste rispetto alle procedure restrittive. Altri fattori causali includono il vomito o l’inappetenza protratti,  la presenza di intolleranze alimentari (lattosio, carni in generale, in particolare la rossa), cambiamenti nel gusto, </a:t>
          </a:r>
          <a:r>
            <a:rPr lang="it-IT" sz="2000" dirty="0"/>
            <a:t>depressione, paura di riprendere peso,</a:t>
          </a:r>
          <a:r>
            <a:rPr lang="it-IT" sz="2000" b="0" dirty="0"/>
            <a:t> abuso di alcol/droghe, fattori socio-economici, mancata aderenza alle raccomandazioni dietetiche e di supplementi.</a:t>
          </a:r>
          <a:endParaRPr lang="it-IT" sz="2000" b="1" dirty="0"/>
        </a:p>
      </dgm:t>
    </dgm:pt>
    <dgm:pt modelId="{3A3A2F39-0938-4EEE-B815-F4E0ED1010B8}" type="parTrans" cxnId="{E4A51E60-31A9-46D0-B716-70971C10031A}">
      <dgm:prSet/>
      <dgm:spPr/>
      <dgm:t>
        <a:bodyPr/>
        <a:lstStyle/>
        <a:p>
          <a:endParaRPr lang="it-IT"/>
        </a:p>
      </dgm:t>
    </dgm:pt>
    <dgm:pt modelId="{68BA3DB8-D6EF-4589-862A-A2AD9EDDEC54}" type="sibTrans" cxnId="{E4A51E60-31A9-46D0-B716-70971C10031A}">
      <dgm:prSet/>
      <dgm:spPr/>
      <dgm:t>
        <a:bodyPr/>
        <a:lstStyle/>
        <a:p>
          <a:endParaRPr lang="it-IT"/>
        </a:p>
      </dgm:t>
    </dgm:pt>
    <dgm:pt modelId="{8BEC903B-4470-4AB8-A4F7-AEEB0E71D798}" type="pres">
      <dgm:prSet presAssocID="{E86F5075-FA82-4BE3-8B90-62A4E8ADC2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D8D2DED-B53A-4EE8-9548-830682F45B97}" type="pres">
      <dgm:prSet presAssocID="{38D35C87-F807-4513-A072-A56B1C0BF919}" presName="parentText" presStyleLbl="node1" presStyleIdx="0" presStyleCnt="1" custScaleY="773951" custLinFactNeighborX="262" custLinFactNeighborY="240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45EA002-6F5B-49BE-A8EB-2BDCD4AF91D4}" type="presOf" srcId="{38D35C87-F807-4513-A072-A56B1C0BF919}" destId="{BD8D2DED-B53A-4EE8-9548-830682F45B97}" srcOrd="0" destOrd="0" presId="urn:microsoft.com/office/officeart/2005/8/layout/vList2"/>
    <dgm:cxn modelId="{E4A51E60-31A9-46D0-B716-70971C10031A}" srcId="{E86F5075-FA82-4BE3-8B90-62A4E8ADC2E4}" destId="{38D35C87-F807-4513-A072-A56B1C0BF919}" srcOrd="0" destOrd="0" parTransId="{3A3A2F39-0938-4EEE-B815-F4E0ED1010B8}" sibTransId="{68BA3DB8-D6EF-4589-862A-A2AD9EDDEC54}"/>
    <dgm:cxn modelId="{898ECA86-3206-4E2E-BFC8-3AC5A14FD795}" type="presOf" srcId="{E86F5075-FA82-4BE3-8B90-62A4E8ADC2E4}" destId="{8BEC903B-4470-4AB8-A4F7-AEEB0E71D798}" srcOrd="0" destOrd="0" presId="urn:microsoft.com/office/officeart/2005/8/layout/vList2"/>
    <dgm:cxn modelId="{1CAFDF96-9ED1-4377-BD32-FB624AAAF069}" type="presParOf" srcId="{8BEC903B-4470-4AB8-A4F7-AEEB0E71D798}" destId="{BD8D2DED-B53A-4EE8-9548-830682F45B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295AA2-2D90-4587-9A5D-83991F5DD7C3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FB11FFF-F091-40AF-9CDF-2ECFC166977D}">
      <dgm:prSet custT="1"/>
      <dgm:spPr/>
      <dgm:t>
        <a:bodyPr/>
        <a:lstStyle/>
        <a:p>
          <a:pPr algn="l"/>
          <a:r>
            <a:rPr lang="it-IT" sz="2400" b="0" i="0" kern="1200" dirty="0">
              <a:solidFill>
                <a:srgbClr val="0D0D0D"/>
              </a:solidFill>
              <a:effectLst/>
              <a:latin typeface="+mn-lt"/>
              <a:ea typeface="+mn-ea"/>
              <a:cs typeface="+mn-cs"/>
            </a:rPr>
            <a:t>L’assunzione di proteine deve essere valutata, personalizzata, e guidata da un dietista, in base a sesso, età e peso. 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È consigliabile un apporto quotidiano </a:t>
          </a:r>
          <a:r>
            <a:rPr lang="it-IT" sz="2400" kern="1200" dirty="0">
              <a:latin typeface="+mn-lt"/>
              <a:ea typeface="+mn-ea"/>
              <a:cs typeface="+mn-cs"/>
            </a:rPr>
            <a:t>di proteine soprattutto ad alto valore biologico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 tra i 60 e </a:t>
          </a:r>
          <a:r>
            <a:rPr lang="it-IT" sz="2400" kern="1200" dirty="0" smtClean="0">
              <a:latin typeface="Calibri" panose="020F0502020204030204"/>
              <a:ea typeface="+mn-ea"/>
              <a:cs typeface="+mn-cs"/>
            </a:rPr>
            <a:t>80 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g/die oppure 1-1.5 g/kg peso ideale/</a:t>
          </a:r>
          <a:r>
            <a:rPr lang="it-IT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die </a:t>
          </a:r>
          <a:r>
            <a:rPr lang="it-IT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dopo SG,  90 g/die dopo DBP, tra 60 e 160 g/die dopo RYGB fino a 2,1 g/kg peso ideale/die in casi particolari</a:t>
          </a:r>
          <a:r>
            <a:rPr lang="it-IT" sz="2400" kern="1200" dirty="0" smtClean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r>
            <a:rPr lang="it-IT" sz="2400" kern="1200" dirty="0"/>
            <a:t>Nei primi mesi dopo l'intervento è difficile raggiungere tali target, </a:t>
          </a:r>
          <a:r>
            <a:rPr lang="it-IT" sz="2400" kern="1200" dirty="0" smtClean="0"/>
            <a:t>è quindi raccomandato </a:t>
          </a:r>
          <a:r>
            <a:rPr lang="it-IT" sz="2400" kern="1200" dirty="0"/>
            <a:t>l’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utilizzo di supplementi.</a:t>
          </a:r>
        </a:p>
      </dgm:t>
    </dgm:pt>
    <dgm:pt modelId="{3DB7CABA-F998-41E2-8B77-98B049576E80}" type="parTrans" cxnId="{1631E9E9-7158-4E62-979A-065913BB5D45}">
      <dgm:prSet/>
      <dgm:spPr/>
      <dgm:t>
        <a:bodyPr/>
        <a:lstStyle/>
        <a:p>
          <a:endParaRPr lang="it-IT"/>
        </a:p>
      </dgm:t>
    </dgm:pt>
    <dgm:pt modelId="{06E3C552-B257-41D5-82A2-A9007AE7FD4E}" type="sibTrans" cxnId="{1631E9E9-7158-4E62-979A-065913BB5D45}">
      <dgm:prSet/>
      <dgm:spPr/>
      <dgm:t>
        <a:bodyPr/>
        <a:lstStyle/>
        <a:p>
          <a:endParaRPr lang="it-IT"/>
        </a:p>
      </dgm:t>
    </dgm:pt>
    <dgm:pt modelId="{89AC0FF6-0A46-42E1-ADE2-F82D9BD4F9AF}" type="pres">
      <dgm:prSet presAssocID="{6E295AA2-2D90-4587-9A5D-83991F5DD7C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9ACF365B-C2C8-42C0-95E7-645CA351FFE7}" type="pres">
      <dgm:prSet presAssocID="{CFB11FFF-F091-40AF-9CDF-2ECFC166977D}" presName="thickLine" presStyleLbl="alignNode1" presStyleIdx="0" presStyleCnt="1"/>
      <dgm:spPr/>
    </dgm:pt>
    <dgm:pt modelId="{CACCC1C1-D296-4428-93A2-ACDA44928571}" type="pres">
      <dgm:prSet presAssocID="{CFB11FFF-F091-40AF-9CDF-2ECFC166977D}" presName="horz1" presStyleCnt="0"/>
      <dgm:spPr/>
    </dgm:pt>
    <dgm:pt modelId="{1516B260-9750-45EB-81A0-275C3EF50F2A}" type="pres">
      <dgm:prSet presAssocID="{CFB11FFF-F091-40AF-9CDF-2ECFC166977D}" presName="tx1" presStyleLbl="revTx" presStyleIdx="0" presStyleCnt="1"/>
      <dgm:spPr/>
      <dgm:t>
        <a:bodyPr/>
        <a:lstStyle/>
        <a:p>
          <a:endParaRPr lang="it-IT"/>
        </a:p>
      </dgm:t>
    </dgm:pt>
    <dgm:pt modelId="{CF772977-C6F4-4788-BAC3-040EBD2CAEAF}" type="pres">
      <dgm:prSet presAssocID="{CFB11FFF-F091-40AF-9CDF-2ECFC166977D}" presName="vert1" presStyleCnt="0"/>
      <dgm:spPr/>
    </dgm:pt>
  </dgm:ptLst>
  <dgm:cxnLst>
    <dgm:cxn modelId="{7837AA6B-D4B9-4C26-898B-B8AA17D59FCD}" type="presOf" srcId="{6E295AA2-2D90-4587-9A5D-83991F5DD7C3}" destId="{89AC0FF6-0A46-42E1-ADE2-F82D9BD4F9AF}" srcOrd="0" destOrd="0" presId="urn:microsoft.com/office/officeart/2008/layout/LinedList"/>
    <dgm:cxn modelId="{1631E9E9-7158-4E62-979A-065913BB5D45}" srcId="{6E295AA2-2D90-4587-9A5D-83991F5DD7C3}" destId="{CFB11FFF-F091-40AF-9CDF-2ECFC166977D}" srcOrd="0" destOrd="0" parTransId="{3DB7CABA-F998-41E2-8B77-98B049576E80}" sibTransId="{06E3C552-B257-41D5-82A2-A9007AE7FD4E}"/>
    <dgm:cxn modelId="{EB9EFCF5-84DE-45D0-845F-41DFFA28DA33}" type="presOf" srcId="{CFB11FFF-F091-40AF-9CDF-2ECFC166977D}" destId="{1516B260-9750-45EB-81A0-275C3EF50F2A}" srcOrd="0" destOrd="0" presId="urn:microsoft.com/office/officeart/2008/layout/LinedList"/>
    <dgm:cxn modelId="{45D11503-26F8-41F1-81F5-9D27A68315A8}" type="presParOf" srcId="{89AC0FF6-0A46-42E1-ADE2-F82D9BD4F9AF}" destId="{9ACF365B-C2C8-42C0-95E7-645CA351FFE7}" srcOrd="0" destOrd="0" presId="urn:microsoft.com/office/officeart/2008/layout/LinedList"/>
    <dgm:cxn modelId="{195AE6F8-3D1C-4125-B0B8-99CDE87A6882}" type="presParOf" srcId="{89AC0FF6-0A46-42E1-ADE2-F82D9BD4F9AF}" destId="{CACCC1C1-D296-4428-93A2-ACDA44928571}" srcOrd="1" destOrd="0" presId="urn:microsoft.com/office/officeart/2008/layout/LinedList"/>
    <dgm:cxn modelId="{97A5CDF3-CB4C-467F-B5E2-27D7A7802554}" type="presParOf" srcId="{CACCC1C1-D296-4428-93A2-ACDA44928571}" destId="{1516B260-9750-45EB-81A0-275C3EF50F2A}" srcOrd="0" destOrd="0" presId="urn:microsoft.com/office/officeart/2008/layout/LinedList"/>
    <dgm:cxn modelId="{586FE761-E729-491D-895D-CB0FE7BC86D0}" type="presParOf" srcId="{CACCC1C1-D296-4428-93A2-ACDA44928571}" destId="{CF772977-C6F4-4788-BAC3-040EBD2CAE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5D6147-BC94-43AD-A51A-516BF3DCD0AB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it-IT"/>
        </a:p>
      </dgm:t>
    </dgm:pt>
    <dgm:pt modelId="{5A4D322C-7DF9-475D-A40F-864E93E82636}">
      <dgm:prSet phldrT="[Tes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b="1" dirty="0" smtClean="0"/>
            <a:t>STATO NUTRIZIONALE</a:t>
          </a:r>
          <a:endParaRPr lang="it-IT" b="1" dirty="0"/>
        </a:p>
      </dgm:t>
    </dgm:pt>
    <dgm:pt modelId="{6E96A228-E5FF-4A4F-B1A1-745D9D3FC0F0}" type="parTrans" cxnId="{455EE57E-FD4F-421F-B845-2E80BA4752B4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F849D5A-9303-45AA-8722-90ADF067BC08}" type="sibTrans" cxnId="{455EE57E-FD4F-421F-B845-2E80BA4752B4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CC4FE1F0-A422-4613-8AC9-804E706C48E3}">
      <dgm:prSet phldrT="[Tes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b="1" smtClean="0"/>
            <a:t>UTILIZZO DI SUPPORTI NUTRIZIONALI ORALI </a:t>
          </a:r>
          <a:endParaRPr lang="it-IT" b="1" dirty="0"/>
        </a:p>
      </dgm:t>
    </dgm:pt>
    <dgm:pt modelId="{11F78049-8B97-4920-B6C1-750485DC2DA4}" type="parTrans" cxnId="{0D333DA6-99BF-488E-9EDE-11D0D8404BD0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D1CF12A1-7556-4278-9680-966258C87A3C}" type="sibTrans" cxnId="{0D333DA6-99BF-488E-9EDE-11D0D8404BD0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0DEEFEAD-1EBA-45D3-AD1A-C7B4EED6BE22}">
      <dgm:prSet phldrT="[Testo]"/>
      <dgm:spPr/>
      <dgm:t>
        <a:bodyPr/>
        <a:lstStyle/>
        <a:p>
          <a:r>
            <a:rPr lang="it-IT" b="1" smtClean="0"/>
            <a:t> Supplementi proteici 30 g die</a:t>
          </a:r>
          <a:endParaRPr lang="it-IT" b="1" dirty="0"/>
        </a:p>
      </dgm:t>
    </dgm:pt>
    <dgm:pt modelId="{588081CD-D337-4B7A-8F1C-E40BEA567192}" type="parTrans" cxnId="{BCAD9BC7-819F-4A17-9574-6A4A7C88820E}">
      <dgm:prSet/>
      <dgm:spPr/>
      <dgm:t>
        <a:bodyPr/>
        <a:lstStyle/>
        <a:p>
          <a:endParaRPr lang="it-IT"/>
        </a:p>
      </dgm:t>
    </dgm:pt>
    <dgm:pt modelId="{B12C07AD-1A5E-4651-BB89-2EFD772BEFDA}" type="sibTrans" cxnId="{BCAD9BC7-819F-4A17-9574-6A4A7C88820E}">
      <dgm:prSet/>
      <dgm:spPr/>
      <dgm:t>
        <a:bodyPr/>
        <a:lstStyle/>
        <a:p>
          <a:endParaRPr lang="it-IT"/>
        </a:p>
      </dgm:t>
    </dgm:pt>
    <dgm:pt modelId="{2CD9FADE-1985-4A5C-918F-44C32A15C5E1}">
      <dgm:prSet phldrT="[Testo]"/>
      <dgm:spPr/>
      <dgm:t>
        <a:bodyPr/>
        <a:lstStyle/>
        <a:p>
          <a:r>
            <a:rPr lang="it-IT" b="1" smtClean="0"/>
            <a:t>Valutare la presenza di complicanze </a:t>
          </a:r>
          <a:r>
            <a:rPr lang="it-IT" b="1" smtClean="0">
              <a:sym typeface="Wingdings" panose="05000000000000000000" pitchFamily="2" charset="2"/>
            </a:rPr>
            <a:t> aumentate richieste proteiche</a:t>
          </a:r>
          <a:endParaRPr lang="it-IT" b="1" dirty="0"/>
        </a:p>
      </dgm:t>
    </dgm:pt>
    <dgm:pt modelId="{E0E42E04-28AA-4EDA-9532-4E8870036EE2}" type="parTrans" cxnId="{A3427311-DD71-455C-91DC-D696928F832E}">
      <dgm:prSet/>
      <dgm:spPr/>
      <dgm:t>
        <a:bodyPr/>
        <a:lstStyle/>
        <a:p>
          <a:endParaRPr lang="it-IT"/>
        </a:p>
      </dgm:t>
    </dgm:pt>
    <dgm:pt modelId="{D26FC687-A3A0-4B17-B7BB-EF117B773D6D}" type="sibTrans" cxnId="{A3427311-DD71-455C-91DC-D696928F832E}">
      <dgm:prSet/>
      <dgm:spPr/>
      <dgm:t>
        <a:bodyPr/>
        <a:lstStyle/>
        <a:p>
          <a:endParaRPr lang="it-IT"/>
        </a:p>
      </dgm:t>
    </dgm:pt>
    <dgm:pt modelId="{907EFAD6-5F34-4C35-9F9F-A9E2258B2F14}">
      <dgm:prSet phldrT="[Testo]"/>
      <dgm:spPr/>
      <dgm:t>
        <a:bodyPr/>
        <a:lstStyle/>
        <a:p>
          <a:r>
            <a:rPr lang="it-IT" b="1" smtClean="0"/>
            <a:t>Prevenire la deplezione del compartimento proteico</a:t>
          </a:r>
          <a:endParaRPr lang="it-IT" b="1" dirty="0"/>
        </a:p>
      </dgm:t>
    </dgm:pt>
    <dgm:pt modelId="{A084620D-496E-4AC5-BB55-FC39B50EBDA8}" type="parTrans" cxnId="{83BAFCA4-C628-48A8-9774-B7E034D6DA6B}">
      <dgm:prSet/>
      <dgm:spPr/>
      <dgm:t>
        <a:bodyPr/>
        <a:lstStyle/>
        <a:p>
          <a:endParaRPr lang="it-IT"/>
        </a:p>
      </dgm:t>
    </dgm:pt>
    <dgm:pt modelId="{453D31DE-6F46-43EE-9305-69248E5E2ACE}" type="sibTrans" cxnId="{83BAFCA4-C628-48A8-9774-B7E034D6DA6B}">
      <dgm:prSet/>
      <dgm:spPr/>
      <dgm:t>
        <a:bodyPr/>
        <a:lstStyle/>
        <a:p>
          <a:endParaRPr lang="it-IT"/>
        </a:p>
      </dgm:t>
    </dgm:pt>
    <dgm:pt modelId="{746D0C0C-A89A-4C9C-9353-CC592BECE207}">
      <dgm:prSet phldrT="[Testo]"/>
      <dgm:spPr/>
      <dgm:t>
        <a:bodyPr/>
        <a:lstStyle/>
        <a:p>
          <a:r>
            <a:rPr lang="it-IT" b="1" smtClean="0"/>
            <a:t> Alto PDCAA score (protein digestibility corrected amino acid score). Proteine del siero del latte, caseine, soya, piselli PDCAA=100</a:t>
          </a:r>
          <a:endParaRPr lang="it-IT" b="1" dirty="0"/>
        </a:p>
      </dgm:t>
    </dgm:pt>
    <dgm:pt modelId="{3099C064-9DBE-4F51-BCA8-7239DF56EEFB}" type="parTrans" cxnId="{09F4281F-8869-4454-AAF8-91AAB8F0A583}">
      <dgm:prSet/>
      <dgm:spPr/>
      <dgm:t>
        <a:bodyPr/>
        <a:lstStyle/>
        <a:p>
          <a:endParaRPr lang="it-IT"/>
        </a:p>
      </dgm:t>
    </dgm:pt>
    <dgm:pt modelId="{10141C83-4AE0-41E3-A460-AACEAC3169E1}" type="sibTrans" cxnId="{09F4281F-8869-4454-AAF8-91AAB8F0A583}">
      <dgm:prSet/>
      <dgm:spPr/>
      <dgm:t>
        <a:bodyPr/>
        <a:lstStyle/>
        <a:p>
          <a:endParaRPr lang="it-IT"/>
        </a:p>
      </dgm:t>
    </dgm:pt>
    <dgm:pt modelId="{81B14D64-B341-4DF7-863A-847586ED36AD}">
      <dgm:prSet phldrT="[Testo]"/>
      <dgm:spPr/>
      <dgm:t>
        <a:bodyPr/>
        <a:lstStyle/>
        <a:p>
          <a:r>
            <a:rPr lang="it-IT" b="1" smtClean="0"/>
            <a:t>Integratori di AA specifici altamente digeribili e biodisponibili: con un profilo aminoacidico ricco di AA essenziali e ramificati che potenziano la supplementazione proteica in quanto precursori della sintesi proteica</a:t>
          </a:r>
          <a:endParaRPr lang="it-IT" b="1" dirty="0"/>
        </a:p>
      </dgm:t>
    </dgm:pt>
    <dgm:pt modelId="{89903F72-DF02-4E85-AD23-2018AF4EEA1B}" type="parTrans" cxnId="{B1FED34E-3D8A-44BC-B627-51159A196E78}">
      <dgm:prSet/>
      <dgm:spPr/>
      <dgm:t>
        <a:bodyPr/>
        <a:lstStyle/>
        <a:p>
          <a:endParaRPr lang="it-IT"/>
        </a:p>
      </dgm:t>
    </dgm:pt>
    <dgm:pt modelId="{5F5A5767-F134-43B2-AEDE-3F48518F955D}" type="sibTrans" cxnId="{B1FED34E-3D8A-44BC-B627-51159A196E78}">
      <dgm:prSet/>
      <dgm:spPr/>
      <dgm:t>
        <a:bodyPr/>
        <a:lstStyle/>
        <a:p>
          <a:endParaRPr lang="it-IT"/>
        </a:p>
      </dgm:t>
    </dgm:pt>
    <dgm:pt modelId="{3992B7A9-B03E-4251-A8BA-224E523D4CBF}" type="pres">
      <dgm:prSet presAssocID="{2A5D6147-BC94-43AD-A51A-516BF3DCD0A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9FE31A9-E920-4F48-B1DD-8DA8A94B4207}" type="pres">
      <dgm:prSet presAssocID="{5A4D322C-7DF9-475D-A40F-864E93E82636}" presName="parentLin" presStyleCnt="0"/>
      <dgm:spPr/>
      <dgm:t>
        <a:bodyPr/>
        <a:lstStyle/>
        <a:p>
          <a:endParaRPr lang="it-IT"/>
        </a:p>
      </dgm:t>
    </dgm:pt>
    <dgm:pt modelId="{44471628-4472-4F42-80B0-FCA68E20B44E}" type="pres">
      <dgm:prSet presAssocID="{5A4D322C-7DF9-475D-A40F-864E93E82636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EE8560E1-4C8F-4562-863C-838CCF0790FC}" type="pres">
      <dgm:prSet presAssocID="{5A4D322C-7DF9-475D-A40F-864E93E82636}" presName="parentText" presStyleLbl="node1" presStyleIdx="0" presStyleCnt="2" custLinFactNeighborX="-33780" custLinFactNeighborY="1949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E8AF51C-2EB7-4566-A565-E8E8B2489D4B}" type="pres">
      <dgm:prSet presAssocID="{5A4D322C-7DF9-475D-A40F-864E93E82636}" presName="negativeSpace" presStyleCnt="0"/>
      <dgm:spPr/>
      <dgm:t>
        <a:bodyPr/>
        <a:lstStyle/>
        <a:p>
          <a:endParaRPr lang="it-IT"/>
        </a:p>
      </dgm:t>
    </dgm:pt>
    <dgm:pt modelId="{6C0F4A3B-3D8E-42CA-AD29-DC531635323B}" type="pres">
      <dgm:prSet presAssocID="{5A4D322C-7DF9-475D-A40F-864E93E82636}" presName="childText" presStyleLbl="conFgAcc1" presStyleIdx="0" presStyleCnt="2" custScaleY="115562" custLinFactY="1435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6BD7D9-9CBF-4D1E-B2CA-7E997E75A653}" type="pres">
      <dgm:prSet presAssocID="{2F849D5A-9303-45AA-8722-90ADF067BC08}" presName="spaceBetweenRectangles" presStyleCnt="0"/>
      <dgm:spPr/>
      <dgm:t>
        <a:bodyPr/>
        <a:lstStyle/>
        <a:p>
          <a:endParaRPr lang="it-IT"/>
        </a:p>
      </dgm:t>
    </dgm:pt>
    <dgm:pt modelId="{DFE5373A-C5F6-4954-BCB3-C7448575820C}" type="pres">
      <dgm:prSet presAssocID="{CC4FE1F0-A422-4613-8AC9-804E706C48E3}" presName="parentLin" presStyleCnt="0"/>
      <dgm:spPr/>
      <dgm:t>
        <a:bodyPr/>
        <a:lstStyle/>
        <a:p>
          <a:endParaRPr lang="it-IT"/>
        </a:p>
      </dgm:t>
    </dgm:pt>
    <dgm:pt modelId="{AD609BDE-F931-4928-ABF6-CEE692359676}" type="pres">
      <dgm:prSet presAssocID="{CC4FE1F0-A422-4613-8AC9-804E706C48E3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BF3D461C-D163-48D7-A402-6F26BC1444DE}" type="pres">
      <dgm:prSet presAssocID="{CC4FE1F0-A422-4613-8AC9-804E706C48E3}" presName="parentText" presStyleLbl="node1" presStyleIdx="1" presStyleCnt="2" custLinFactNeighborX="-34884" custLinFactNeighborY="2284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924869-E3BE-49E1-AA45-F723617BAA85}" type="pres">
      <dgm:prSet presAssocID="{CC4FE1F0-A422-4613-8AC9-804E706C48E3}" presName="negativeSpace" presStyleCnt="0"/>
      <dgm:spPr/>
      <dgm:t>
        <a:bodyPr/>
        <a:lstStyle/>
        <a:p>
          <a:endParaRPr lang="it-IT"/>
        </a:p>
      </dgm:t>
    </dgm:pt>
    <dgm:pt modelId="{BC387D78-1E42-45DE-9F65-F030C20998A2}" type="pres">
      <dgm:prSet presAssocID="{CC4FE1F0-A422-4613-8AC9-804E706C48E3}" presName="childText" presStyleLbl="conFgAcc1" presStyleIdx="1" presStyleCnt="2" custLinFactNeighborY="445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3BAFCA4-C628-48A8-9774-B7E034D6DA6B}" srcId="{5A4D322C-7DF9-475D-A40F-864E93E82636}" destId="{907EFAD6-5F34-4C35-9F9F-A9E2258B2F14}" srcOrd="0" destOrd="0" parTransId="{A084620D-496E-4AC5-BB55-FC39B50EBDA8}" sibTransId="{453D31DE-6F46-43EE-9305-69248E5E2ACE}"/>
    <dgm:cxn modelId="{7488F6E9-EF58-4AE4-966F-0F90B65F9732}" type="presOf" srcId="{CC4FE1F0-A422-4613-8AC9-804E706C48E3}" destId="{AD609BDE-F931-4928-ABF6-CEE692359676}" srcOrd="0" destOrd="0" presId="urn:microsoft.com/office/officeart/2005/8/layout/list1"/>
    <dgm:cxn modelId="{76E1A16F-860F-4E5F-96AD-E723363D847D}" type="presOf" srcId="{5A4D322C-7DF9-475D-A40F-864E93E82636}" destId="{EE8560E1-4C8F-4562-863C-838CCF0790FC}" srcOrd="1" destOrd="0" presId="urn:microsoft.com/office/officeart/2005/8/layout/list1"/>
    <dgm:cxn modelId="{55514093-DCDE-4320-AD7C-4AFDAAE3B323}" type="presOf" srcId="{0DEEFEAD-1EBA-45D3-AD1A-C7B4EED6BE22}" destId="{BC387D78-1E42-45DE-9F65-F030C20998A2}" srcOrd="0" destOrd="0" presId="urn:microsoft.com/office/officeart/2005/8/layout/list1"/>
    <dgm:cxn modelId="{455EE57E-FD4F-421F-B845-2E80BA4752B4}" srcId="{2A5D6147-BC94-43AD-A51A-516BF3DCD0AB}" destId="{5A4D322C-7DF9-475D-A40F-864E93E82636}" srcOrd="0" destOrd="0" parTransId="{6E96A228-E5FF-4A4F-B1A1-745D9D3FC0F0}" sibTransId="{2F849D5A-9303-45AA-8722-90ADF067BC08}"/>
    <dgm:cxn modelId="{481DB6C0-E726-4E02-B994-180AA87D678C}" type="presOf" srcId="{746D0C0C-A89A-4C9C-9353-CC592BECE207}" destId="{BC387D78-1E42-45DE-9F65-F030C20998A2}" srcOrd="0" destOrd="1" presId="urn:microsoft.com/office/officeart/2005/8/layout/list1"/>
    <dgm:cxn modelId="{EEC78C1A-6458-49CF-9D4C-DEBA7EABE0AE}" type="presOf" srcId="{CC4FE1F0-A422-4613-8AC9-804E706C48E3}" destId="{BF3D461C-D163-48D7-A402-6F26BC1444DE}" srcOrd="1" destOrd="0" presId="urn:microsoft.com/office/officeart/2005/8/layout/list1"/>
    <dgm:cxn modelId="{0D333DA6-99BF-488E-9EDE-11D0D8404BD0}" srcId="{2A5D6147-BC94-43AD-A51A-516BF3DCD0AB}" destId="{CC4FE1F0-A422-4613-8AC9-804E706C48E3}" srcOrd="1" destOrd="0" parTransId="{11F78049-8B97-4920-B6C1-750485DC2DA4}" sibTransId="{D1CF12A1-7556-4278-9680-966258C87A3C}"/>
    <dgm:cxn modelId="{2A65C0F5-CE3C-4760-9434-5D193DC4AA3E}" type="presOf" srcId="{2A5D6147-BC94-43AD-A51A-516BF3DCD0AB}" destId="{3992B7A9-B03E-4251-A8BA-224E523D4CBF}" srcOrd="0" destOrd="0" presId="urn:microsoft.com/office/officeart/2005/8/layout/list1"/>
    <dgm:cxn modelId="{BCAD9BC7-819F-4A17-9574-6A4A7C88820E}" srcId="{CC4FE1F0-A422-4613-8AC9-804E706C48E3}" destId="{0DEEFEAD-1EBA-45D3-AD1A-C7B4EED6BE22}" srcOrd="0" destOrd="0" parTransId="{588081CD-D337-4B7A-8F1C-E40BEA567192}" sibTransId="{B12C07AD-1A5E-4651-BB89-2EFD772BEFDA}"/>
    <dgm:cxn modelId="{08C8782F-2BCE-488C-B88C-2826264626A0}" type="presOf" srcId="{2CD9FADE-1985-4A5C-918F-44C32A15C5E1}" destId="{6C0F4A3B-3D8E-42CA-AD29-DC531635323B}" srcOrd="0" destOrd="1" presId="urn:microsoft.com/office/officeart/2005/8/layout/list1"/>
    <dgm:cxn modelId="{2E17C509-4001-4A04-9832-760B81BE7317}" type="presOf" srcId="{81B14D64-B341-4DF7-863A-847586ED36AD}" destId="{BC387D78-1E42-45DE-9F65-F030C20998A2}" srcOrd="0" destOrd="2" presId="urn:microsoft.com/office/officeart/2005/8/layout/list1"/>
    <dgm:cxn modelId="{B1FED34E-3D8A-44BC-B627-51159A196E78}" srcId="{CC4FE1F0-A422-4613-8AC9-804E706C48E3}" destId="{81B14D64-B341-4DF7-863A-847586ED36AD}" srcOrd="2" destOrd="0" parTransId="{89903F72-DF02-4E85-AD23-2018AF4EEA1B}" sibTransId="{5F5A5767-F134-43B2-AEDE-3F48518F955D}"/>
    <dgm:cxn modelId="{70588010-4254-4F8A-B9C3-53AAF29F8B5F}" type="presOf" srcId="{5A4D322C-7DF9-475D-A40F-864E93E82636}" destId="{44471628-4472-4F42-80B0-FCA68E20B44E}" srcOrd="0" destOrd="0" presId="urn:microsoft.com/office/officeart/2005/8/layout/list1"/>
    <dgm:cxn modelId="{A3427311-DD71-455C-91DC-D696928F832E}" srcId="{5A4D322C-7DF9-475D-A40F-864E93E82636}" destId="{2CD9FADE-1985-4A5C-918F-44C32A15C5E1}" srcOrd="1" destOrd="0" parTransId="{E0E42E04-28AA-4EDA-9532-4E8870036EE2}" sibTransId="{D26FC687-A3A0-4B17-B7BB-EF117B773D6D}"/>
    <dgm:cxn modelId="{09F4281F-8869-4454-AAF8-91AAB8F0A583}" srcId="{CC4FE1F0-A422-4613-8AC9-804E706C48E3}" destId="{746D0C0C-A89A-4C9C-9353-CC592BECE207}" srcOrd="1" destOrd="0" parTransId="{3099C064-9DBE-4F51-BCA8-7239DF56EEFB}" sibTransId="{10141C83-4AE0-41E3-A460-AACEAC3169E1}"/>
    <dgm:cxn modelId="{91B3AEE5-A930-434F-B4EC-A9AF24180EB6}" type="presOf" srcId="{907EFAD6-5F34-4C35-9F9F-A9E2258B2F14}" destId="{6C0F4A3B-3D8E-42CA-AD29-DC531635323B}" srcOrd="0" destOrd="0" presId="urn:microsoft.com/office/officeart/2005/8/layout/list1"/>
    <dgm:cxn modelId="{2FD419B2-66C8-4D15-A1D1-6C4EFA6221B8}" type="presParOf" srcId="{3992B7A9-B03E-4251-A8BA-224E523D4CBF}" destId="{B9FE31A9-E920-4F48-B1DD-8DA8A94B4207}" srcOrd="0" destOrd="0" presId="urn:microsoft.com/office/officeart/2005/8/layout/list1"/>
    <dgm:cxn modelId="{B0CD69B8-8B7B-40E1-A2D5-D9B5F0042B85}" type="presParOf" srcId="{B9FE31A9-E920-4F48-B1DD-8DA8A94B4207}" destId="{44471628-4472-4F42-80B0-FCA68E20B44E}" srcOrd="0" destOrd="0" presId="urn:microsoft.com/office/officeart/2005/8/layout/list1"/>
    <dgm:cxn modelId="{E5A1322E-072B-4781-8B8E-B5D273C94FAF}" type="presParOf" srcId="{B9FE31A9-E920-4F48-B1DD-8DA8A94B4207}" destId="{EE8560E1-4C8F-4562-863C-838CCF0790FC}" srcOrd="1" destOrd="0" presId="urn:microsoft.com/office/officeart/2005/8/layout/list1"/>
    <dgm:cxn modelId="{F19C5B9A-6224-4EB9-9E3F-147E020A872D}" type="presParOf" srcId="{3992B7A9-B03E-4251-A8BA-224E523D4CBF}" destId="{AE8AF51C-2EB7-4566-A565-E8E8B2489D4B}" srcOrd="1" destOrd="0" presId="urn:microsoft.com/office/officeart/2005/8/layout/list1"/>
    <dgm:cxn modelId="{A4E3B683-AAF2-4205-B72D-2E28A514029E}" type="presParOf" srcId="{3992B7A9-B03E-4251-A8BA-224E523D4CBF}" destId="{6C0F4A3B-3D8E-42CA-AD29-DC531635323B}" srcOrd="2" destOrd="0" presId="urn:microsoft.com/office/officeart/2005/8/layout/list1"/>
    <dgm:cxn modelId="{AE4711DD-AF5D-47A6-9A92-EB5EC8B4434A}" type="presParOf" srcId="{3992B7A9-B03E-4251-A8BA-224E523D4CBF}" destId="{AC6BD7D9-9CBF-4D1E-B2CA-7E997E75A653}" srcOrd="3" destOrd="0" presId="urn:microsoft.com/office/officeart/2005/8/layout/list1"/>
    <dgm:cxn modelId="{39F805C2-0574-435E-94C9-D258056DB2A2}" type="presParOf" srcId="{3992B7A9-B03E-4251-A8BA-224E523D4CBF}" destId="{DFE5373A-C5F6-4954-BCB3-C7448575820C}" srcOrd="4" destOrd="0" presId="urn:microsoft.com/office/officeart/2005/8/layout/list1"/>
    <dgm:cxn modelId="{7DED8BD5-D62D-4950-BCAA-8C7A8BB6AFB7}" type="presParOf" srcId="{DFE5373A-C5F6-4954-BCB3-C7448575820C}" destId="{AD609BDE-F931-4928-ABF6-CEE692359676}" srcOrd="0" destOrd="0" presId="urn:microsoft.com/office/officeart/2005/8/layout/list1"/>
    <dgm:cxn modelId="{AC784DCB-2F78-4187-928D-58D215E0A6CB}" type="presParOf" srcId="{DFE5373A-C5F6-4954-BCB3-C7448575820C}" destId="{BF3D461C-D163-48D7-A402-6F26BC1444DE}" srcOrd="1" destOrd="0" presId="urn:microsoft.com/office/officeart/2005/8/layout/list1"/>
    <dgm:cxn modelId="{B957D957-36B7-4955-80FD-5612CF0A3DA9}" type="presParOf" srcId="{3992B7A9-B03E-4251-A8BA-224E523D4CBF}" destId="{60924869-E3BE-49E1-AA45-F723617BAA85}" srcOrd="5" destOrd="0" presId="urn:microsoft.com/office/officeart/2005/8/layout/list1"/>
    <dgm:cxn modelId="{9ADF2785-61C7-4915-8ADE-8C3ED8E3406C}" type="presParOf" srcId="{3992B7A9-B03E-4251-A8BA-224E523D4CBF}" destId="{BC387D78-1E42-45DE-9F65-F030C20998A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D8F394-D105-4E11-9293-4715E41451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71C0EE9-A359-442F-A64E-48E783776B1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algn="ctr" rtl="0"/>
          <a:r>
            <a:rPr lang="it-IT" b="1" dirty="0" smtClean="0"/>
            <a:t>È indicata una </a:t>
          </a:r>
          <a:r>
            <a:rPr lang="it-IT" b="1" dirty="0" err="1" smtClean="0"/>
            <a:t>supplementazione</a:t>
          </a:r>
          <a:r>
            <a:rPr lang="it-IT" b="1" dirty="0" smtClean="0"/>
            <a:t> vitaminico-minerale a vita, avviata alla dimissione, con monitoraggio laboratoristico almeno semestrale. L’integrazione varia in base al tipo di intervento, agli esami ematici e va sempre adeguata al soggetto, tenendo conto dell’aderenza alla terapia proposta</a:t>
          </a:r>
          <a:endParaRPr lang="it-IT" b="1" dirty="0"/>
        </a:p>
      </dgm:t>
    </dgm:pt>
    <dgm:pt modelId="{08B0723E-0464-4FCE-A802-12772D34214D}" type="parTrans" cxnId="{8F055B17-A39F-4269-8ADB-64F8493CD455}">
      <dgm:prSet/>
      <dgm:spPr/>
      <dgm:t>
        <a:bodyPr/>
        <a:lstStyle/>
        <a:p>
          <a:endParaRPr lang="it-IT"/>
        </a:p>
      </dgm:t>
    </dgm:pt>
    <dgm:pt modelId="{D6C85D8B-97BB-47DD-804E-78AFB2F56DD6}" type="sibTrans" cxnId="{8F055B17-A39F-4269-8ADB-64F8493CD455}">
      <dgm:prSet/>
      <dgm:spPr/>
      <dgm:t>
        <a:bodyPr/>
        <a:lstStyle/>
        <a:p>
          <a:endParaRPr lang="it-IT"/>
        </a:p>
      </dgm:t>
    </dgm:pt>
    <dgm:pt modelId="{B356EE23-038E-4A04-A7A2-5F89716FC88F}" type="pres">
      <dgm:prSet presAssocID="{53D8F394-D105-4E11-9293-4715E41451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81A621A-877A-4596-AAD7-445667868DD0}" type="pres">
      <dgm:prSet presAssocID="{371C0EE9-A359-442F-A64E-48E783776B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E5E840D-5646-4C48-8DE8-731A82985B18}" type="presOf" srcId="{53D8F394-D105-4E11-9293-4715E41451AC}" destId="{B356EE23-038E-4A04-A7A2-5F89716FC88F}" srcOrd="0" destOrd="0" presId="urn:microsoft.com/office/officeart/2005/8/layout/vList2"/>
    <dgm:cxn modelId="{8F055B17-A39F-4269-8ADB-64F8493CD455}" srcId="{53D8F394-D105-4E11-9293-4715E41451AC}" destId="{371C0EE9-A359-442F-A64E-48E783776B16}" srcOrd="0" destOrd="0" parTransId="{08B0723E-0464-4FCE-A802-12772D34214D}" sibTransId="{D6C85D8B-97BB-47DD-804E-78AFB2F56DD6}"/>
    <dgm:cxn modelId="{C3BD9A79-6715-4EAD-A0C5-3A60DFD43932}" type="presOf" srcId="{371C0EE9-A359-442F-A64E-48E783776B16}" destId="{881A621A-877A-4596-AAD7-445667868DD0}" srcOrd="0" destOrd="0" presId="urn:microsoft.com/office/officeart/2005/8/layout/vList2"/>
    <dgm:cxn modelId="{095BF8A3-3C63-4254-8968-5EFEF49D7C56}" type="presParOf" srcId="{B356EE23-038E-4A04-A7A2-5F89716FC88F}" destId="{881A621A-877A-4596-AAD7-445667868D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D6806A-EE4F-44AE-8620-965C58647E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87CB1194-E3E9-453B-BAE3-D31BEB2CBE90}">
      <dgm:prSet custT="1"/>
      <dgm:spPr/>
      <dgm:t>
        <a:bodyPr/>
        <a:lstStyle/>
        <a:p>
          <a:pPr algn="ctr" rtl="0"/>
          <a:r>
            <a:rPr lang="it-IT" sz="1800" b="1" smtClean="0"/>
            <a:t>Mancata aderenza alla supplementazione</a:t>
          </a:r>
          <a:endParaRPr lang="it-IT" sz="1800" dirty="0"/>
        </a:p>
      </dgm:t>
    </dgm:pt>
    <dgm:pt modelId="{43E6AD68-F980-486E-9557-E5E78C7BFD07}" type="parTrans" cxnId="{2444ED2F-8C71-4E71-BFF0-23249ECD7781}">
      <dgm:prSet/>
      <dgm:spPr/>
      <dgm:t>
        <a:bodyPr/>
        <a:lstStyle/>
        <a:p>
          <a:endParaRPr lang="it-IT"/>
        </a:p>
      </dgm:t>
    </dgm:pt>
    <dgm:pt modelId="{B97BCF18-1482-4E9A-BBF8-CD6AA5C01C27}" type="sibTrans" cxnId="{2444ED2F-8C71-4E71-BFF0-23249ECD7781}">
      <dgm:prSet/>
      <dgm:spPr/>
      <dgm:t>
        <a:bodyPr/>
        <a:lstStyle/>
        <a:p>
          <a:endParaRPr lang="it-IT"/>
        </a:p>
      </dgm:t>
    </dgm:pt>
    <dgm:pt modelId="{4F16F9A8-119E-49F5-A6A1-5194213F616F}">
      <dgm:prSet/>
      <dgm:spPr/>
      <dgm:t>
        <a:bodyPr/>
        <a:lstStyle/>
        <a:p>
          <a:pPr rtl="0"/>
          <a:r>
            <a:rPr lang="it-IT" b="0" dirty="0" smtClean="0"/>
            <a:t>Mancato follow-up</a:t>
          </a:r>
          <a:endParaRPr lang="it-IT" b="0" dirty="0"/>
        </a:p>
      </dgm:t>
    </dgm:pt>
    <dgm:pt modelId="{573B921B-7DD1-4843-A659-C858C5BC1BEF}" type="parTrans" cxnId="{E31C5C44-7692-400C-9AF7-4D873026BCCA}">
      <dgm:prSet/>
      <dgm:spPr/>
      <dgm:t>
        <a:bodyPr/>
        <a:lstStyle/>
        <a:p>
          <a:endParaRPr lang="it-IT"/>
        </a:p>
      </dgm:t>
    </dgm:pt>
    <dgm:pt modelId="{A2E8724D-4B47-45AE-9E98-3038A444A911}" type="sibTrans" cxnId="{E31C5C44-7692-400C-9AF7-4D873026BCCA}">
      <dgm:prSet/>
      <dgm:spPr/>
      <dgm:t>
        <a:bodyPr/>
        <a:lstStyle/>
        <a:p>
          <a:endParaRPr lang="it-IT"/>
        </a:p>
      </dgm:t>
    </dgm:pt>
    <dgm:pt modelId="{90796FE2-B191-4182-A481-47F242F4F780}">
      <dgm:prSet/>
      <dgm:spPr/>
      <dgm:t>
        <a:bodyPr/>
        <a:lstStyle/>
        <a:p>
          <a:pPr rtl="0"/>
          <a:r>
            <a:rPr lang="it-IT" smtClean="0"/>
            <a:t>intolleranza gastrointestinale </a:t>
          </a:r>
          <a:endParaRPr lang="it-IT"/>
        </a:p>
      </dgm:t>
    </dgm:pt>
    <dgm:pt modelId="{C724D938-9A99-42D5-8C1F-66F742B63AEE}" type="parTrans" cxnId="{04827CC5-7D1B-4076-842C-E0F64D1DD65F}">
      <dgm:prSet/>
      <dgm:spPr/>
      <dgm:t>
        <a:bodyPr/>
        <a:lstStyle/>
        <a:p>
          <a:endParaRPr lang="it-IT"/>
        </a:p>
      </dgm:t>
    </dgm:pt>
    <dgm:pt modelId="{13A36375-027A-4B0D-B3C6-CF82CB2F051D}" type="sibTrans" cxnId="{04827CC5-7D1B-4076-842C-E0F64D1DD65F}">
      <dgm:prSet/>
      <dgm:spPr/>
      <dgm:t>
        <a:bodyPr/>
        <a:lstStyle/>
        <a:p>
          <a:endParaRPr lang="it-IT"/>
        </a:p>
      </dgm:t>
    </dgm:pt>
    <dgm:pt modelId="{D26D6C35-E602-4C32-B055-D4DED3EFE7C5}">
      <dgm:prSet/>
      <dgm:spPr/>
      <dgm:t>
        <a:bodyPr/>
        <a:lstStyle/>
        <a:p>
          <a:pPr rtl="0"/>
          <a:r>
            <a:rPr lang="it-IT" dirty="0" smtClean="0"/>
            <a:t>numero elevato di farmaci da assumere </a:t>
          </a:r>
          <a:endParaRPr lang="it-IT" dirty="0"/>
        </a:p>
      </dgm:t>
    </dgm:pt>
    <dgm:pt modelId="{9CA228CE-26C0-43F7-8EA2-984BA5E59ED3}" type="parTrans" cxnId="{C96CD4B4-1D85-4DC7-9280-9DEACED3A320}">
      <dgm:prSet/>
      <dgm:spPr/>
      <dgm:t>
        <a:bodyPr/>
        <a:lstStyle/>
        <a:p>
          <a:endParaRPr lang="it-IT"/>
        </a:p>
      </dgm:t>
    </dgm:pt>
    <dgm:pt modelId="{49AA968E-876A-4A9D-AA30-48AFEB301AE7}" type="sibTrans" cxnId="{C96CD4B4-1D85-4DC7-9280-9DEACED3A320}">
      <dgm:prSet/>
      <dgm:spPr/>
      <dgm:t>
        <a:bodyPr/>
        <a:lstStyle/>
        <a:p>
          <a:endParaRPr lang="it-IT"/>
        </a:p>
      </dgm:t>
    </dgm:pt>
    <dgm:pt modelId="{065837DC-0F6C-4C66-8C6C-22CAF52CCA06}">
      <dgm:prSet/>
      <dgm:spPr/>
      <dgm:t>
        <a:bodyPr/>
        <a:lstStyle/>
        <a:p>
          <a:pPr rtl="0"/>
          <a:r>
            <a:rPr lang="it-IT" dirty="0" smtClean="0"/>
            <a:t>Costi elevati </a:t>
          </a:r>
          <a:endParaRPr lang="it-IT" dirty="0"/>
        </a:p>
      </dgm:t>
    </dgm:pt>
    <dgm:pt modelId="{FE19DC10-B23B-4936-BDD4-B2D471FB5683}" type="parTrans" cxnId="{FC033FD9-3A6D-41CC-A980-29F605FE8005}">
      <dgm:prSet/>
      <dgm:spPr/>
      <dgm:t>
        <a:bodyPr/>
        <a:lstStyle/>
        <a:p>
          <a:endParaRPr lang="it-IT"/>
        </a:p>
      </dgm:t>
    </dgm:pt>
    <dgm:pt modelId="{F9E8466A-50C5-4183-A39C-D9600AE35CD7}" type="sibTrans" cxnId="{FC033FD9-3A6D-41CC-A980-29F605FE8005}">
      <dgm:prSet/>
      <dgm:spPr/>
      <dgm:t>
        <a:bodyPr/>
        <a:lstStyle/>
        <a:p>
          <a:endParaRPr lang="it-IT"/>
        </a:p>
      </dgm:t>
    </dgm:pt>
    <dgm:pt modelId="{A077ABE7-E2BA-4721-9FF1-5E621441583A}">
      <dgm:prSet/>
      <dgm:spPr/>
      <dgm:t>
        <a:bodyPr/>
        <a:lstStyle/>
        <a:p>
          <a:pPr rtl="0"/>
          <a:r>
            <a:rPr lang="it-IT" smtClean="0"/>
            <a:t>sottovalutazione del rischio </a:t>
          </a:r>
          <a:endParaRPr lang="it-IT"/>
        </a:p>
      </dgm:t>
    </dgm:pt>
    <dgm:pt modelId="{17D631F1-13DD-49FD-9040-1D1C8375061B}" type="parTrans" cxnId="{0E3742B3-E0C9-4430-B85B-83C9C65CC130}">
      <dgm:prSet/>
      <dgm:spPr/>
      <dgm:t>
        <a:bodyPr/>
        <a:lstStyle/>
        <a:p>
          <a:endParaRPr lang="it-IT"/>
        </a:p>
      </dgm:t>
    </dgm:pt>
    <dgm:pt modelId="{89CEBD6E-08E1-46B4-A518-B751D84ABFD1}" type="sibTrans" cxnId="{0E3742B3-E0C9-4430-B85B-83C9C65CC130}">
      <dgm:prSet/>
      <dgm:spPr/>
      <dgm:t>
        <a:bodyPr/>
        <a:lstStyle/>
        <a:p>
          <a:endParaRPr lang="it-IT"/>
        </a:p>
      </dgm:t>
    </dgm:pt>
    <dgm:pt modelId="{C1C36A14-4643-49F9-B9A3-7CF39E5A7D01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b="0" dirty="0" smtClean="0"/>
            <a:t>Strategie di gestione inefficaci da parte dell’équipe</a:t>
          </a:r>
          <a:endParaRPr lang="it-IT" b="0" dirty="0"/>
        </a:p>
      </dgm:t>
    </dgm:pt>
    <dgm:pt modelId="{3CE0DD62-5BBF-43C8-A199-D26EEE5BD145}" type="parTrans" cxnId="{A07A1D9E-B32F-4A2F-A192-161D3A005EFC}">
      <dgm:prSet/>
      <dgm:spPr/>
      <dgm:t>
        <a:bodyPr/>
        <a:lstStyle/>
        <a:p>
          <a:endParaRPr lang="it-IT"/>
        </a:p>
      </dgm:t>
    </dgm:pt>
    <dgm:pt modelId="{74045E9A-FF33-4CE6-A341-762090FE98AA}" type="sibTrans" cxnId="{A07A1D9E-B32F-4A2F-A192-161D3A005EFC}">
      <dgm:prSet/>
      <dgm:spPr/>
      <dgm:t>
        <a:bodyPr/>
        <a:lstStyle/>
        <a:p>
          <a:endParaRPr lang="it-IT"/>
        </a:p>
      </dgm:t>
    </dgm:pt>
    <dgm:pt modelId="{EA34C24A-7ACC-414A-8659-9F61F9E11B9D}">
      <dgm:prSet/>
      <dgm:spPr/>
      <dgm:t>
        <a:bodyPr/>
        <a:lstStyle/>
        <a:p>
          <a:endParaRPr lang="it-IT"/>
        </a:p>
      </dgm:t>
    </dgm:pt>
    <dgm:pt modelId="{FC51E22B-7D64-4FC2-AE91-7C3204939E29}" type="parTrans" cxnId="{7D01CDCE-641A-4010-A0FD-7657BE023D2D}">
      <dgm:prSet/>
      <dgm:spPr/>
      <dgm:t>
        <a:bodyPr/>
        <a:lstStyle/>
        <a:p>
          <a:endParaRPr lang="it-IT"/>
        </a:p>
      </dgm:t>
    </dgm:pt>
    <dgm:pt modelId="{71F5A41C-E3C9-49F7-89B5-2F254E973AB8}" type="sibTrans" cxnId="{7D01CDCE-641A-4010-A0FD-7657BE023D2D}">
      <dgm:prSet/>
      <dgm:spPr/>
      <dgm:t>
        <a:bodyPr/>
        <a:lstStyle/>
        <a:p>
          <a:endParaRPr lang="it-IT"/>
        </a:p>
      </dgm:t>
    </dgm:pt>
    <dgm:pt modelId="{5EF7D486-1613-4EDD-B221-2F45E331D63D}" type="pres">
      <dgm:prSet presAssocID="{EED6806A-EE4F-44AE-8620-965C58647E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AAF453A5-062C-47D7-8625-C458564F4F12}" type="pres">
      <dgm:prSet presAssocID="{EED6806A-EE4F-44AE-8620-965C58647EF4}" presName="Name1" presStyleCnt="0"/>
      <dgm:spPr/>
      <dgm:t>
        <a:bodyPr/>
        <a:lstStyle/>
        <a:p>
          <a:endParaRPr lang="it-IT"/>
        </a:p>
      </dgm:t>
    </dgm:pt>
    <dgm:pt modelId="{F3342E32-6C88-48FD-88A1-A543E0615160}" type="pres">
      <dgm:prSet presAssocID="{EED6806A-EE4F-44AE-8620-965C58647EF4}" presName="cycle" presStyleCnt="0"/>
      <dgm:spPr/>
      <dgm:t>
        <a:bodyPr/>
        <a:lstStyle/>
        <a:p>
          <a:endParaRPr lang="it-IT"/>
        </a:p>
      </dgm:t>
    </dgm:pt>
    <dgm:pt modelId="{7A27F1BA-45EE-4D34-A5F4-2BD9B0D2EDEF}" type="pres">
      <dgm:prSet presAssocID="{EED6806A-EE4F-44AE-8620-965C58647EF4}" presName="srcNode" presStyleLbl="node1" presStyleIdx="0" presStyleCnt="7"/>
      <dgm:spPr/>
      <dgm:t>
        <a:bodyPr/>
        <a:lstStyle/>
        <a:p>
          <a:endParaRPr lang="it-IT"/>
        </a:p>
      </dgm:t>
    </dgm:pt>
    <dgm:pt modelId="{B0CC11AD-557A-4EBF-93EE-E2B763BFC7CE}" type="pres">
      <dgm:prSet presAssocID="{EED6806A-EE4F-44AE-8620-965C58647EF4}" presName="conn" presStyleLbl="parChTrans1D2" presStyleIdx="0" presStyleCnt="1"/>
      <dgm:spPr/>
      <dgm:t>
        <a:bodyPr/>
        <a:lstStyle/>
        <a:p>
          <a:endParaRPr lang="it-IT"/>
        </a:p>
      </dgm:t>
    </dgm:pt>
    <dgm:pt modelId="{1EE50263-6276-4FA9-A95A-C45DC7363C98}" type="pres">
      <dgm:prSet presAssocID="{EED6806A-EE4F-44AE-8620-965C58647EF4}" presName="extraNode" presStyleLbl="node1" presStyleIdx="0" presStyleCnt="7"/>
      <dgm:spPr/>
      <dgm:t>
        <a:bodyPr/>
        <a:lstStyle/>
        <a:p>
          <a:endParaRPr lang="it-IT"/>
        </a:p>
      </dgm:t>
    </dgm:pt>
    <dgm:pt modelId="{F33C71B2-E02E-4410-8D7D-2AA842FD5D01}" type="pres">
      <dgm:prSet presAssocID="{EED6806A-EE4F-44AE-8620-965C58647EF4}" presName="dstNode" presStyleLbl="node1" presStyleIdx="0" presStyleCnt="7"/>
      <dgm:spPr/>
      <dgm:t>
        <a:bodyPr/>
        <a:lstStyle/>
        <a:p>
          <a:endParaRPr lang="it-IT"/>
        </a:p>
      </dgm:t>
    </dgm:pt>
    <dgm:pt modelId="{6A7E5983-F39C-427D-8977-296263F6157E}" type="pres">
      <dgm:prSet presAssocID="{87CB1194-E3E9-453B-BAE3-D31BEB2CBE9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7914B5-F494-4F79-AA75-BD7A53B8AE25}" type="pres">
      <dgm:prSet presAssocID="{87CB1194-E3E9-453B-BAE3-D31BEB2CBE90}" presName="accent_1" presStyleCnt="0"/>
      <dgm:spPr/>
      <dgm:t>
        <a:bodyPr/>
        <a:lstStyle/>
        <a:p>
          <a:endParaRPr lang="it-IT"/>
        </a:p>
      </dgm:t>
    </dgm:pt>
    <dgm:pt modelId="{309CCDFE-8BC9-4DA6-B003-5004725B2C8F}" type="pres">
      <dgm:prSet presAssocID="{87CB1194-E3E9-453B-BAE3-D31BEB2CBE90}" presName="accentRepeatNode" presStyleLbl="solidFgAcc1" presStyleIdx="0" presStyleCnt="7"/>
      <dgm:spPr>
        <a:prstGeom prst="rightArrow">
          <a:avLst/>
        </a:prstGeom>
      </dgm:spPr>
      <dgm:t>
        <a:bodyPr/>
        <a:lstStyle/>
        <a:p>
          <a:endParaRPr lang="it-IT"/>
        </a:p>
      </dgm:t>
    </dgm:pt>
    <dgm:pt modelId="{9CD51660-1B70-422E-B684-F12BDBE104CD}" type="pres">
      <dgm:prSet presAssocID="{4F16F9A8-119E-49F5-A6A1-5194213F616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19D3E-F97D-4164-8B8B-9702E9025555}" type="pres">
      <dgm:prSet presAssocID="{4F16F9A8-119E-49F5-A6A1-5194213F616F}" presName="accent_2" presStyleCnt="0"/>
      <dgm:spPr/>
      <dgm:t>
        <a:bodyPr/>
        <a:lstStyle/>
        <a:p>
          <a:endParaRPr lang="it-IT"/>
        </a:p>
      </dgm:t>
    </dgm:pt>
    <dgm:pt modelId="{07BE4BAF-3E11-424B-908D-7DB3DEC3AD33}" type="pres">
      <dgm:prSet presAssocID="{4F16F9A8-119E-49F5-A6A1-5194213F616F}" presName="accentRepeatNode" presStyleLbl="solidFgAcc1" presStyleIdx="1" presStyleCnt="7"/>
      <dgm:spPr/>
      <dgm:t>
        <a:bodyPr/>
        <a:lstStyle/>
        <a:p>
          <a:endParaRPr lang="it-IT"/>
        </a:p>
      </dgm:t>
    </dgm:pt>
    <dgm:pt modelId="{CD3AE777-712A-449E-8665-059FB399B801}" type="pres">
      <dgm:prSet presAssocID="{90796FE2-B191-4182-A481-47F242F4F78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A59208-308F-43A3-B644-62A0C045515F}" type="pres">
      <dgm:prSet presAssocID="{90796FE2-B191-4182-A481-47F242F4F780}" presName="accent_3" presStyleCnt="0"/>
      <dgm:spPr/>
      <dgm:t>
        <a:bodyPr/>
        <a:lstStyle/>
        <a:p>
          <a:endParaRPr lang="it-IT"/>
        </a:p>
      </dgm:t>
    </dgm:pt>
    <dgm:pt modelId="{344658D0-1E8B-4308-BAF6-6F515C09A0B9}" type="pres">
      <dgm:prSet presAssocID="{90796FE2-B191-4182-A481-47F242F4F780}" presName="accentRepeatNode" presStyleLbl="solidFgAcc1" presStyleIdx="2" presStyleCnt="7"/>
      <dgm:spPr/>
      <dgm:t>
        <a:bodyPr/>
        <a:lstStyle/>
        <a:p>
          <a:endParaRPr lang="it-IT"/>
        </a:p>
      </dgm:t>
    </dgm:pt>
    <dgm:pt modelId="{0EDE540A-6A3B-4671-8DF9-19A19C2CF333}" type="pres">
      <dgm:prSet presAssocID="{D26D6C35-E602-4C32-B055-D4DED3EFE7C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178DBF-C460-4565-8C4D-67113776187F}" type="pres">
      <dgm:prSet presAssocID="{D26D6C35-E602-4C32-B055-D4DED3EFE7C5}" presName="accent_4" presStyleCnt="0"/>
      <dgm:spPr/>
      <dgm:t>
        <a:bodyPr/>
        <a:lstStyle/>
        <a:p>
          <a:endParaRPr lang="it-IT"/>
        </a:p>
      </dgm:t>
    </dgm:pt>
    <dgm:pt modelId="{F7C1B714-DC1E-4FD0-A9DA-A5AF022895BA}" type="pres">
      <dgm:prSet presAssocID="{D26D6C35-E602-4C32-B055-D4DED3EFE7C5}" presName="accentRepeatNode" presStyleLbl="solidFgAcc1" presStyleIdx="3" presStyleCnt="7"/>
      <dgm:spPr/>
      <dgm:t>
        <a:bodyPr/>
        <a:lstStyle/>
        <a:p>
          <a:endParaRPr lang="it-IT"/>
        </a:p>
      </dgm:t>
    </dgm:pt>
    <dgm:pt modelId="{B08B5C25-C18D-4A7E-9BD9-603C84A2539D}" type="pres">
      <dgm:prSet presAssocID="{065837DC-0F6C-4C66-8C6C-22CAF52CCA0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8191E6D-09B4-4ADA-B0C4-242A395AEAD4}" type="pres">
      <dgm:prSet presAssocID="{065837DC-0F6C-4C66-8C6C-22CAF52CCA06}" presName="accent_5" presStyleCnt="0"/>
      <dgm:spPr/>
      <dgm:t>
        <a:bodyPr/>
        <a:lstStyle/>
        <a:p>
          <a:endParaRPr lang="it-IT"/>
        </a:p>
      </dgm:t>
    </dgm:pt>
    <dgm:pt modelId="{3A3D887E-ECC1-41BA-BCA4-ADD97E65CB4B}" type="pres">
      <dgm:prSet presAssocID="{065837DC-0F6C-4C66-8C6C-22CAF52CCA06}" presName="accentRepeatNode" presStyleLbl="solidFgAcc1" presStyleIdx="4" presStyleCnt="7"/>
      <dgm:spPr/>
      <dgm:t>
        <a:bodyPr/>
        <a:lstStyle/>
        <a:p>
          <a:endParaRPr lang="it-IT"/>
        </a:p>
      </dgm:t>
    </dgm:pt>
    <dgm:pt modelId="{BA2D712F-0D73-4D92-8476-FCC6A9E2C50F}" type="pres">
      <dgm:prSet presAssocID="{A077ABE7-E2BA-4721-9FF1-5E621441583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1B0B5F-35BE-440C-B87B-B9B5B04934A3}" type="pres">
      <dgm:prSet presAssocID="{A077ABE7-E2BA-4721-9FF1-5E621441583A}" presName="accent_6" presStyleCnt="0"/>
      <dgm:spPr/>
      <dgm:t>
        <a:bodyPr/>
        <a:lstStyle/>
        <a:p>
          <a:endParaRPr lang="it-IT"/>
        </a:p>
      </dgm:t>
    </dgm:pt>
    <dgm:pt modelId="{7D2A74F6-D64C-4EE8-B1C2-92F03B8780D4}" type="pres">
      <dgm:prSet presAssocID="{A077ABE7-E2BA-4721-9FF1-5E621441583A}" presName="accentRepeatNode" presStyleLbl="solidFgAcc1" presStyleIdx="5" presStyleCnt="7"/>
      <dgm:spPr/>
      <dgm:t>
        <a:bodyPr/>
        <a:lstStyle/>
        <a:p>
          <a:endParaRPr lang="it-IT"/>
        </a:p>
      </dgm:t>
    </dgm:pt>
    <dgm:pt modelId="{5E02DE1D-29D7-4B8A-964C-AD9E6712D49D}" type="pres">
      <dgm:prSet presAssocID="{C1C36A14-4643-49F9-B9A3-7CF39E5A7D0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3A8666-66C0-4A9E-9857-043524D0B10C}" type="pres">
      <dgm:prSet presAssocID="{C1C36A14-4643-49F9-B9A3-7CF39E5A7D01}" presName="accent_7" presStyleCnt="0"/>
      <dgm:spPr/>
      <dgm:t>
        <a:bodyPr/>
        <a:lstStyle/>
        <a:p>
          <a:endParaRPr lang="it-IT"/>
        </a:p>
      </dgm:t>
    </dgm:pt>
    <dgm:pt modelId="{ABEEA621-CEFB-43ED-9D5D-20204C6BD7A7}" type="pres">
      <dgm:prSet presAssocID="{C1C36A14-4643-49F9-B9A3-7CF39E5A7D01}" presName="accentRepeatNode" presStyleLbl="solidFgAcc1" presStyleIdx="6" presStyleCnt="7"/>
      <dgm:spPr/>
      <dgm:t>
        <a:bodyPr/>
        <a:lstStyle/>
        <a:p>
          <a:endParaRPr lang="it-IT"/>
        </a:p>
      </dgm:t>
    </dgm:pt>
  </dgm:ptLst>
  <dgm:cxnLst>
    <dgm:cxn modelId="{83AC2877-9607-48E4-B937-7F634CCB5146}" type="presOf" srcId="{C1C36A14-4643-49F9-B9A3-7CF39E5A7D01}" destId="{5E02DE1D-29D7-4B8A-964C-AD9E6712D49D}" srcOrd="0" destOrd="0" presId="urn:microsoft.com/office/officeart/2008/layout/VerticalCurvedList"/>
    <dgm:cxn modelId="{FC033FD9-3A6D-41CC-A980-29F605FE8005}" srcId="{EED6806A-EE4F-44AE-8620-965C58647EF4}" destId="{065837DC-0F6C-4C66-8C6C-22CAF52CCA06}" srcOrd="4" destOrd="0" parTransId="{FE19DC10-B23B-4936-BDD4-B2D471FB5683}" sibTransId="{F9E8466A-50C5-4183-A39C-D9600AE35CD7}"/>
    <dgm:cxn modelId="{7D01CDCE-641A-4010-A0FD-7657BE023D2D}" srcId="{EED6806A-EE4F-44AE-8620-965C58647EF4}" destId="{EA34C24A-7ACC-414A-8659-9F61F9E11B9D}" srcOrd="7" destOrd="0" parTransId="{FC51E22B-7D64-4FC2-AE91-7C3204939E29}" sibTransId="{71F5A41C-E3C9-49F7-89B5-2F254E973AB8}"/>
    <dgm:cxn modelId="{0E3742B3-E0C9-4430-B85B-83C9C65CC130}" srcId="{EED6806A-EE4F-44AE-8620-965C58647EF4}" destId="{A077ABE7-E2BA-4721-9FF1-5E621441583A}" srcOrd="5" destOrd="0" parTransId="{17D631F1-13DD-49FD-9040-1D1C8375061B}" sibTransId="{89CEBD6E-08E1-46B4-A518-B751D84ABFD1}"/>
    <dgm:cxn modelId="{E31C5C44-7692-400C-9AF7-4D873026BCCA}" srcId="{EED6806A-EE4F-44AE-8620-965C58647EF4}" destId="{4F16F9A8-119E-49F5-A6A1-5194213F616F}" srcOrd="1" destOrd="0" parTransId="{573B921B-7DD1-4843-A659-C858C5BC1BEF}" sibTransId="{A2E8724D-4B47-45AE-9E98-3038A444A911}"/>
    <dgm:cxn modelId="{3E41DD51-CECB-4D2C-AB00-EC02F524337D}" type="presOf" srcId="{B97BCF18-1482-4E9A-BBF8-CD6AA5C01C27}" destId="{B0CC11AD-557A-4EBF-93EE-E2B763BFC7CE}" srcOrd="0" destOrd="0" presId="urn:microsoft.com/office/officeart/2008/layout/VerticalCurvedList"/>
    <dgm:cxn modelId="{2444ED2F-8C71-4E71-BFF0-23249ECD7781}" srcId="{EED6806A-EE4F-44AE-8620-965C58647EF4}" destId="{87CB1194-E3E9-453B-BAE3-D31BEB2CBE90}" srcOrd="0" destOrd="0" parTransId="{43E6AD68-F980-486E-9557-E5E78C7BFD07}" sibTransId="{B97BCF18-1482-4E9A-BBF8-CD6AA5C01C27}"/>
    <dgm:cxn modelId="{B5483FB2-B052-4E57-85A6-EF3CEE907B36}" type="presOf" srcId="{4F16F9A8-119E-49F5-A6A1-5194213F616F}" destId="{9CD51660-1B70-422E-B684-F12BDBE104CD}" srcOrd="0" destOrd="0" presId="urn:microsoft.com/office/officeart/2008/layout/VerticalCurvedList"/>
    <dgm:cxn modelId="{04827CC5-7D1B-4076-842C-E0F64D1DD65F}" srcId="{EED6806A-EE4F-44AE-8620-965C58647EF4}" destId="{90796FE2-B191-4182-A481-47F242F4F780}" srcOrd="2" destOrd="0" parTransId="{C724D938-9A99-42D5-8C1F-66F742B63AEE}" sibTransId="{13A36375-027A-4B0D-B3C6-CF82CB2F051D}"/>
    <dgm:cxn modelId="{E7EEF7EA-9EC7-486D-8136-8783087A2275}" type="presOf" srcId="{D26D6C35-E602-4C32-B055-D4DED3EFE7C5}" destId="{0EDE540A-6A3B-4671-8DF9-19A19C2CF333}" srcOrd="0" destOrd="0" presId="urn:microsoft.com/office/officeart/2008/layout/VerticalCurvedList"/>
    <dgm:cxn modelId="{A07A1D9E-B32F-4A2F-A192-161D3A005EFC}" srcId="{EED6806A-EE4F-44AE-8620-965C58647EF4}" destId="{C1C36A14-4643-49F9-B9A3-7CF39E5A7D01}" srcOrd="6" destOrd="0" parTransId="{3CE0DD62-5BBF-43C8-A199-D26EEE5BD145}" sibTransId="{74045E9A-FF33-4CE6-A341-762090FE98AA}"/>
    <dgm:cxn modelId="{B9D79DEF-52D2-489B-BD4E-86CB638052D3}" type="presOf" srcId="{EED6806A-EE4F-44AE-8620-965C58647EF4}" destId="{5EF7D486-1613-4EDD-B221-2F45E331D63D}" srcOrd="0" destOrd="0" presId="urn:microsoft.com/office/officeart/2008/layout/VerticalCurvedList"/>
    <dgm:cxn modelId="{C96CD4B4-1D85-4DC7-9280-9DEACED3A320}" srcId="{EED6806A-EE4F-44AE-8620-965C58647EF4}" destId="{D26D6C35-E602-4C32-B055-D4DED3EFE7C5}" srcOrd="3" destOrd="0" parTransId="{9CA228CE-26C0-43F7-8EA2-984BA5E59ED3}" sibTransId="{49AA968E-876A-4A9D-AA30-48AFEB301AE7}"/>
    <dgm:cxn modelId="{1A96E905-C2D3-4A54-AD32-CCBACD6AE685}" type="presOf" srcId="{87CB1194-E3E9-453B-BAE3-D31BEB2CBE90}" destId="{6A7E5983-F39C-427D-8977-296263F6157E}" srcOrd="0" destOrd="0" presId="urn:microsoft.com/office/officeart/2008/layout/VerticalCurvedList"/>
    <dgm:cxn modelId="{3DCF06FC-E349-4B77-8DED-C667C3C0A0C7}" type="presOf" srcId="{065837DC-0F6C-4C66-8C6C-22CAF52CCA06}" destId="{B08B5C25-C18D-4A7E-9BD9-603C84A2539D}" srcOrd="0" destOrd="0" presId="urn:microsoft.com/office/officeart/2008/layout/VerticalCurvedList"/>
    <dgm:cxn modelId="{35FA59DB-E125-45C1-8B06-3EF1C5EAB230}" type="presOf" srcId="{90796FE2-B191-4182-A481-47F242F4F780}" destId="{CD3AE777-712A-449E-8665-059FB399B801}" srcOrd="0" destOrd="0" presId="urn:microsoft.com/office/officeart/2008/layout/VerticalCurvedList"/>
    <dgm:cxn modelId="{A010516E-2E7B-46B8-95E1-4DE630A4FF55}" type="presOf" srcId="{A077ABE7-E2BA-4721-9FF1-5E621441583A}" destId="{BA2D712F-0D73-4D92-8476-FCC6A9E2C50F}" srcOrd="0" destOrd="0" presId="urn:microsoft.com/office/officeart/2008/layout/VerticalCurvedList"/>
    <dgm:cxn modelId="{0CF69F68-A620-4E16-A57F-516059C0DFA4}" type="presParOf" srcId="{5EF7D486-1613-4EDD-B221-2F45E331D63D}" destId="{AAF453A5-062C-47D7-8625-C458564F4F12}" srcOrd="0" destOrd="0" presId="urn:microsoft.com/office/officeart/2008/layout/VerticalCurvedList"/>
    <dgm:cxn modelId="{9F04CCCC-0420-4668-BA1D-D8C4D170748C}" type="presParOf" srcId="{AAF453A5-062C-47D7-8625-C458564F4F12}" destId="{F3342E32-6C88-48FD-88A1-A543E0615160}" srcOrd="0" destOrd="0" presId="urn:microsoft.com/office/officeart/2008/layout/VerticalCurvedList"/>
    <dgm:cxn modelId="{39F64505-6F38-46E8-9032-F90CA699CEF1}" type="presParOf" srcId="{F3342E32-6C88-48FD-88A1-A543E0615160}" destId="{7A27F1BA-45EE-4D34-A5F4-2BD9B0D2EDEF}" srcOrd="0" destOrd="0" presId="urn:microsoft.com/office/officeart/2008/layout/VerticalCurvedList"/>
    <dgm:cxn modelId="{269EE16C-706B-4574-9E65-48D800785449}" type="presParOf" srcId="{F3342E32-6C88-48FD-88A1-A543E0615160}" destId="{B0CC11AD-557A-4EBF-93EE-E2B763BFC7CE}" srcOrd="1" destOrd="0" presId="urn:microsoft.com/office/officeart/2008/layout/VerticalCurvedList"/>
    <dgm:cxn modelId="{ED0D396A-62D5-4D43-B229-2CBF35F6FDD6}" type="presParOf" srcId="{F3342E32-6C88-48FD-88A1-A543E0615160}" destId="{1EE50263-6276-4FA9-A95A-C45DC7363C98}" srcOrd="2" destOrd="0" presId="urn:microsoft.com/office/officeart/2008/layout/VerticalCurvedList"/>
    <dgm:cxn modelId="{1D83C377-3D71-4D0D-A014-134097179CF2}" type="presParOf" srcId="{F3342E32-6C88-48FD-88A1-A543E0615160}" destId="{F33C71B2-E02E-4410-8D7D-2AA842FD5D01}" srcOrd="3" destOrd="0" presId="urn:microsoft.com/office/officeart/2008/layout/VerticalCurvedList"/>
    <dgm:cxn modelId="{0C745CF4-389C-4AE4-9384-DB6F9252A216}" type="presParOf" srcId="{AAF453A5-062C-47D7-8625-C458564F4F12}" destId="{6A7E5983-F39C-427D-8977-296263F6157E}" srcOrd="1" destOrd="0" presId="urn:microsoft.com/office/officeart/2008/layout/VerticalCurvedList"/>
    <dgm:cxn modelId="{8A94805E-E1BF-4E7D-B948-62B2864DC9C2}" type="presParOf" srcId="{AAF453A5-062C-47D7-8625-C458564F4F12}" destId="{BA7914B5-F494-4F79-AA75-BD7A53B8AE25}" srcOrd="2" destOrd="0" presId="urn:microsoft.com/office/officeart/2008/layout/VerticalCurvedList"/>
    <dgm:cxn modelId="{644BB7DF-6D13-4C54-8842-4D3F3F5FDF8E}" type="presParOf" srcId="{BA7914B5-F494-4F79-AA75-BD7A53B8AE25}" destId="{309CCDFE-8BC9-4DA6-B003-5004725B2C8F}" srcOrd="0" destOrd="0" presId="urn:microsoft.com/office/officeart/2008/layout/VerticalCurvedList"/>
    <dgm:cxn modelId="{EBFB04D3-ADAB-4EFB-A4A9-87122B277C7A}" type="presParOf" srcId="{AAF453A5-062C-47D7-8625-C458564F4F12}" destId="{9CD51660-1B70-422E-B684-F12BDBE104CD}" srcOrd="3" destOrd="0" presId="urn:microsoft.com/office/officeart/2008/layout/VerticalCurvedList"/>
    <dgm:cxn modelId="{0F79D6ED-F023-4444-9984-D5AC23B64A37}" type="presParOf" srcId="{AAF453A5-062C-47D7-8625-C458564F4F12}" destId="{EB819D3E-F97D-4164-8B8B-9702E9025555}" srcOrd="4" destOrd="0" presId="urn:microsoft.com/office/officeart/2008/layout/VerticalCurvedList"/>
    <dgm:cxn modelId="{B0FC66B0-6D5E-4E64-9259-4871900A48E7}" type="presParOf" srcId="{EB819D3E-F97D-4164-8B8B-9702E9025555}" destId="{07BE4BAF-3E11-424B-908D-7DB3DEC3AD33}" srcOrd="0" destOrd="0" presId="urn:microsoft.com/office/officeart/2008/layout/VerticalCurvedList"/>
    <dgm:cxn modelId="{10A7311C-04AA-4296-B762-DF464098A811}" type="presParOf" srcId="{AAF453A5-062C-47D7-8625-C458564F4F12}" destId="{CD3AE777-712A-449E-8665-059FB399B801}" srcOrd="5" destOrd="0" presId="urn:microsoft.com/office/officeart/2008/layout/VerticalCurvedList"/>
    <dgm:cxn modelId="{1E634D4E-9735-486B-9DF5-8B626922338A}" type="presParOf" srcId="{AAF453A5-062C-47D7-8625-C458564F4F12}" destId="{9FA59208-308F-43A3-B644-62A0C045515F}" srcOrd="6" destOrd="0" presId="urn:microsoft.com/office/officeart/2008/layout/VerticalCurvedList"/>
    <dgm:cxn modelId="{CFFBBB57-D2B5-4C5C-B28E-CCA77C568798}" type="presParOf" srcId="{9FA59208-308F-43A3-B644-62A0C045515F}" destId="{344658D0-1E8B-4308-BAF6-6F515C09A0B9}" srcOrd="0" destOrd="0" presId="urn:microsoft.com/office/officeart/2008/layout/VerticalCurvedList"/>
    <dgm:cxn modelId="{D3313DE5-F023-4B16-9D0C-09558DDE4DBE}" type="presParOf" srcId="{AAF453A5-062C-47D7-8625-C458564F4F12}" destId="{0EDE540A-6A3B-4671-8DF9-19A19C2CF333}" srcOrd="7" destOrd="0" presId="urn:microsoft.com/office/officeart/2008/layout/VerticalCurvedList"/>
    <dgm:cxn modelId="{EEFC9F45-C6F9-43A4-9ABD-BFABF0176355}" type="presParOf" srcId="{AAF453A5-062C-47D7-8625-C458564F4F12}" destId="{E2178DBF-C460-4565-8C4D-67113776187F}" srcOrd="8" destOrd="0" presId="urn:microsoft.com/office/officeart/2008/layout/VerticalCurvedList"/>
    <dgm:cxn modelId="{FB84F8DB-AE46-47FF-92B2-1CF97F87C346}" type="presParOf" srcId="{E2178DBF-C460-4565-8C4D-67113776187F}" destId="{F7C1B714-DC1E-4FD0-A9DA-A5AF022895BA}" srcOrd="0" destOrd="0" presId="urn:microsoft.com/office/officeart/2008/layout/VerticalCurvedList"/>
    <dgm:cxn modelId="{1683E84E-92F8-46B9-A720-7B9730094A10}" type="presParOf" srcId="{AAF453A5-062C-47D7-8625-C458564F4F12}" destId="{B08B5C25-C18D-4A7E-9BD9-603C84A2539D}" srcOrd="9" destOrd="0" presId="urn:microsoft.com/office/officeart/2008/layout/VerticalCurvedList"/>
    <dgm:cxn modelId="{AAD164A1-E6DC-49A2-B754-76A771448650}" type="presParOf" srcId="{AAF453A5-062C-47D7-8625-C458564F4F12}" destId="{E8191E6D-09B4-4ADA-B0C4-242A395AEAD4}" srcOrd="10" destOrd="0" presId="urn:microsoft.com/office/officeart/2008/layout/VerticalCurvedList"/>
    <dgm:cxn modelId="{CADFAC3E-3A91-43FE-B8AC-186210952AF7}" type="presParOf" srcId="{E8191E6D-09B4-4ADA-B0C4-242A395AEAD4}" destId="{3A3D887E-ECC1-41BA-BCA4-ADD97E65CB4B}" srcOrd="0" destOrd="0" presId="urn:microsoft.com/office/officeart/2008/layout/VerticalCurvedList"/>
    <dgm:cxn modelId="{5B12BEBD-6272-4EE4-B4AD-EAF6D5CBE9BD}" type="presParOf" srcId="{AAF453A5-062C-47D7-8625-C458564F4F12}" destId="{BA2D712F-0D73-4D92-8476-FCC6A9E2C50F}" srcOrd="11" destOrd="0" presId="urn:microsoft.com/office/officeart/2008/layout/VerticalCurvedList"/>
    <dgm:cxn modelId="{3394A5E7-8C04-4ACC-925C-56D26840479E}" type="presParOf" srcId="{AAF453A5-062C-47D7-8625-C458564F4F12}" destId="{FE1B0B5F-35BE-440C-B87B-B9B5B04934A3}" srcOrd="12" destOrd="0" presId="urn:microsoft.com/office/officeart/2008/layout/VerticalCurvedList"/>
    <dgm:cxn modelId="{F6710A47-22D0-49A1-8EAE-797A429C7352}" type="presParOf" srcId="{FE1B0B5F-35BE-440C-B87B-B9B5B04934A3}" destId="{7D2A74F6-D64C-4EE8-B1C2-92F03B8780D4}" srcOrd="0" destOrd="0" presId="urn:microsoft.com/office/officeart/2008/layout/VerticalCurvedList"/>
    <dgm:cxn modelId="{360F9FC0-7427-409B-9E28-0504D7649BEA}" type="presParOf" srcId="{AAF453A5-062C-47D7-8625-C458564F4F12}" destId="{5E02DE1D-29D7-4B8A-964C-AD9E6712D49D}" srcOrd="13" destOrd="0" presId="urn:microsoft.com/office/officeart/2008/layout/VerticalCurvedList"/>
    <dgm:cxn modelId="{7C730971-C5FF-45F8-A138-39ED12CC0CF2}" type="presParOf" srcId="{AAF453A5-062C-47D7-8625-C458564F4F12}" destId="{003A8666-66C0-4A9E-9857-043524D0B10C}" srcOrd="14" destOrd="0" presId="urn:microsoft.com/office/officeart/2008/layout/VerticalCurvedList"/>
    <dgm:cxn modelId="{8FD91A87-7740-4A0B-A7DA-E45AB0516230}" type="presParOf" srcId="{003A8666-66C0-4A9E-9857-043524D0B10C}" destId="{ABEEA621-CEFB-43ED-9D5D-20204C6BD7A7}" srcOrd="0" destOrd="0" presId="urn:microsoft.com/office/officeart/2008/layout/VerticalCurvedList"/>
  </dgm:cxnLst>
  <dgm:bg>
    <a:solidFill>
      <a:schemeClr val="accent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A5DBE-737F-4875-8EDC-CCF2113C0A49}">
      <dsp:nvSpPr>
        <dsp:cNvPr id="0" name=""/>
        <dsp:cNvSpPr/>
      </dsp:nvSpPr>
      <dsp:spPr>
        <a:xfrm>
          <a:off x="18108" y="214997"/>
          <a:ext cx="5241549" cy="262077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Durante la </a:t>
          </a:r>
          <a:r>
            <a:rPr lang="it-IT" sz="2500" kern="1200" dirty="0" err="1" smtClean="0"/>
            <a:t>rialimentazione</a:t>
          </a:r>
          <a:r>
            <a:rPr lang="it-IT" sz="2500" kern="1200" dirty="0" smtClean="0"/>
            <a:t> post </a:t>
          </a:r>
          <a:r>
            <a:rPr lang="it-IT" sz="2500" kern="1200" dirty="0" err="1" smtClean="0"/>
            <a:t>bariatrica</a:t>
          </a:r>
          <a:r>
            <a:rPr lang="it-IT" sz="2500" kern="1200" dirty="0" smtClean="0"/>
            <a:t> si consiglia di dare priorità all’assunzione delle proteine per ottenere un corretto dimagrimento, contenendo la perdita di massa magra, contrastando la malnutrizione</a:t>
          </a:r>
          <a:endParaRPr lang="it-IT" sz="2500" kern="1200" dirty="0"/>
        </a:p>
      </dsp:txBody>
      <dsp:txXfrm>
        <a:off x="94868" y="291757"/>
        <a:ext cx="5088029" cy="2467254"/>
      </dsp:txXfrm>
    </dsp:sp>
    <dsp:sp modelId="{93297438-D759-481A-AD3B-2F13E9C28899}">
      <dsp:nvSpPr>
        <dsp:cNvPr id="0" name=""/>
        <dsp:cNvSpPr/>
      </dsp:nvSpPr>
      <dsp:spPr>
        <a:xfrm>
          <a:off x="6261998" y="214997"/>
          <a:ext cx="5241549" cy="262077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È importante tener sempre conto delle esigenze energetiche del singolo paziente e della specifica composizione </a:t>
          </a:r>
          <a:r>
            <a:rPr lang="it-IT" sz="2500" kern="1200" dirty="0" err="1" smtClean="0"/>
            <a:t>aminoacidica</a:t>
          </a:r>
          <a:r>
            <a:rPr lang="it-IT" sz="2500" kern="1200" dirty="0" smtClean="0"/>
            <a:t> delle proteine </a:t>
          </a:r>
          <a:endParaRPr lang="it-IT" sz="2500" kern="1200" dirty="0"/>
        </a:p>
      </dsp:txBody>
      <dsp:txXfrm>
        <a:off x="6338758" y="291757"/>
        <a:ext cx="5088029" cy="2467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D2DED-B53A-4EE8-9548-830682F45B97}">
      <dsp:nvSpPr>
        <dsp:cNvPr id="0" name=""/>
        <dsp:cNvSpPr/>
      </dsp:nvSpPr>
      <dsp:spPr>
        <a:xfrm>
          <a:off x="0" y="2581"/>
          <a:ext cx="10734929" cy="2641217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000" b="0" kern="1200" dirty="0"/>
            <a:t>La malnutrizione proteica può svilupparsi come conseguenza di un ridotto apporto energetico e/o proteico, di malassorbimento ed è più comunemente osservata dopo procedure malassorbitive o miste rispetto alle procedure restrittive. Altri fattori causali includono il vomito o l’inappetenza protratti,  la presenza di intolleranze alimentari (lattosio, carni in generale, in particolare la rossa), cambiamenti nel gusto, </a:t>
          </a:r>
          <a:r>
            <a:rPr lang="it-IT" sz="2000" kern="1200" dirty="0"/>
            <a:t>depressione, paura di riprendere peso,</a:t>
          </a:r>
          <a:r>
            <a:rPr lang="it-IT" sz="2000" b="0" kern="1200" dirty="0"/>
            <a:t> abuso di alcol/droghe, fattori socio-economici, mancata aderenza alle raccomandazioni dietetiche e di supplementi.</a:t>
          </a:r>
          <a:endParaRPr lang="it-IT" sz="2000" b="1" kern="1200" dirty="0"/>
        </a:p>
      </dsp:txBody>
      <dsp:txXfrm>
        <a:off x="128934" y="131515"/>
        <a:ext cx="10477061" cy="2383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F365B-C2C8-42C0-95E7-645CA351FFE7}">
      <dsp:nvSpPr>
        <dsp:cNvPr id="0" name=""/>
        <dsp:cNvSpPr/>
      </dsp:nvSpPr>
      <dsp:spPr>
        <a:xfrm>
          <a:off x="0" y="1024"/>
          <a:ext cx="113219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16B260-9750-45EB-81A0-275C3EF50F2A}">
      <dsp:nvSpPr>
        <dsp:cNvPr id="0" name=""/>
        <dsp:cNvSpPr/>
      </dsp:nvSpPr>
      <dsp:spPr>
        <a:xfrm>
          <a:off x="0" y="1024"/>
          <a:ext cx="11321936" cy="209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0" i="0" kern="1200" dirty="0">
              <a:solidFill>
                <a:srgbClr val="0D0D0D"/>
              </a:solidFill>
              <a:effectLst/>
              <a:latin typeface="+mn-lt"/>
              <a:ea typeface="+mn-ea"/>
              <a:cs typeface="+mn-cs"/>
            </a:rPr>
            <a:t>L’assunzione di proteine deve essere valutata, personalizzata, e guidata da un dietista, in base a sesso, età e peso. 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È consigliabile un apporto quotidiano </a:t>
          </a:r>
          <a:r>
            <a:rPr lang="it-IT" sz="2400" kern="1200" dirty="0">
              <a:latin typeface="+mn-lt"/>
              <a:ea typeface="+mn-ea"/>
              <a:cs typeface="+mn-cs"/>
            </a:rPr>
            <a:t>di proteine soprattutto ad alto valore biologico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 tra i 60 e </a:t>
          </a:r>
          <a:r>
            <a:rPr lang="it-IT" sz="2400" kern="1200" dirty="0" smtClean="0">
              <a:latin typeface="Calibri" panose="020F0502020204030204"/>
              <a:ea typeface="+mn-ea"/>
              <a:cs typeface="+mn-cs"/>
            </a:rPr>
            <a:t>80 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g/die oppure 1-1.5 g/kg peso ideale/</a:t>
          </a:r>
          <a:r>
            <a:rPr lang="it-IT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die </a:t>
          </a:r>
          <a:r>
            <a:rPr lang="it-IT" sz="24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dopo SG,  90 g/die dopo DBP, tra 60 e 160 g/die dopo RYGB fino a 2,1 g/kg peso ideale/die in casi particolari</a:t>
          </a:r>
          <a:r>
            <a:rPr lang="it-IT" sz="2400" kern="1200" dirty="0" smtClean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r>
            <a:rPr lang="it-IT" sz="2400" kern="1200" dirty="0"/>
            <a:t>Nei primi mesi dopo l'intervento è difficile raggiungere tali target, </a:t>
          </a:r>
          <a:r>
            <a:rPr lang="it-IT" sz="2400" kern="1200" dirty="0" smtClean="0"/>
            <a:t>è quindi raccomandato </a:t>
          </a:r>
          <a:r>
            <a:rPr lang="it-IT" sz="2400" kern="1200" dirty="0"/>
            <a:t>l’</a:t>
          </a:r>
          <a:r>
            <a:rPr lang="it-IT" sz="2400" kern="1200" dirty="0">
              <a:latin typeface="Calibri" panose="020F0502020204030204"/>
              <a:ea typeface="+mn-ea"/>
              <a:cs typeface="+mn-cs"/>
            </a:rPr>
            <a:t>utilizzo di supplementi.</a:t>
          </a:r>
        </a:p>
      </dsp:txBody>
      <dsp:txXfrm>
        <a:off x="0" y="1024"/>
        <a:ext cx="11321936" cy="2096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F4A3B-3D8E-42CA-AD29-DC531635323B}">
      <dsp:nvSpPr>
        <dsp:cNvPr id="0" name=""/>
        <dsp:cNvSpPr/>
      </dsp:nvSpPr>
      <dsp:spPr>
        <a:xfrm>
          <a:off x="0" y="417942"/>
          <a:ext cx="5718880" cy="11721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849" tIns="291592" rIns="44384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/>
            <a:t>Prevenire la deplezione del compartimento proteico</a:t>
          </a:r>
          <a:endParaRPr lang="it-IT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/>
            <a:t>Valutare la presenza di complicanze </a:t>
          </a:r>
          <a:r>
            <a:rPr lang="it-IT" sz="1400" b="1" kern="1200" smtClean="0">
              <a:sym typeface="Wingdings" panose="05000000000000000000" pitchFamily="2" charset="2"/>
            </a:rPr>
            <a:t> aumentate richieste proteiche</a:t>
          </a:r>
          <a:endParaRPr lang="it-IT" sz="1400" b="1" kern="1200" dirty="0"/>
        </a:p>
      </dsp:txBody>
      <dsp:txXfrm>
        <a:off x="0" y="417942"/>
        <a:ext cx="5718880" cy="1172145"/>
      </dsp:txXfrm>
    </dsp:sp>
    <dsp:sp modelId="{EE8560E1-4C8F-4562-863C-838CCF0790FC}">
      <dsp:nvSpPr>
        <dsp:cNvPr id="0" name=""/>
        <dsp:cNvSpPr/>
      </dsp:nvSpPr>
      <dsp:spPr>
        <a:xfrm>
          <a:off x="189352" y="201712"/>
          <a:ext cx="4003216" cy="4132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312" tIns="0" rIns="1513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STATO NUTRIZIONALE</a:t>
          </a:r>
          <a:endParaRPr lang="it-IT" sz="1400" b="1" kern="1200" dirty="0"/>
        </a:p>
      </dsp:txBody>
      <dsp:txXfrm>
        <a:off x="209527" y="221887"/>
        <a:ext cx="3962866" cy="372930"/>
      </dsp:txXfrm>
    </dsp:sp>
    <dsp:sp modelId="{BC387D78-1E42-45DE-9F65-F030C20998A2}">
      <dsp:nvSpPr>
        <dsp:cNvPr id="0" name=""/>
        <dsp:cNvSpPr/>
      </dsp:nvSpPr>
      <dsp:spPr>
        <a:xfrm>
          <a:off x="0" y="1874181"/>
          <a:ext cx="5718880" cy="202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849" tIns="291592" rIns="44384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/>
            <a:t> Supplementi proteici 30 g die</a:t>
          </a:r>
          <a:endParaRPr lang="it-IT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/>
            <a:t> Alto PDCAA score (protein digestibility corrected amino acid score). Proteine del siero del latte, caseine, soya, piselli PDCAA=100</a:t>
          </a:r>
          <a:endParaRPr lang="it-IT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smtClean="0"/>
            <a:t>Integratori di AA specifici altamente digeribili e biodisponibili: con un profilo aminoacidico ricco di AA essenziali e ramificati che potenziano la supplementazione proteica in quanto precursori della sintesi proteica</a:t>
          </a:r>
          <a:endParaRPr lang="it-IT" sz="1400" b="1" kern="1200" dirty="0"/>
        </a:p>
      </dsp:txBody>
      <dsp:txXfrm>
        <a:off x="0" y="1874181"/>
        <a:ext cx="5718880" cy="2028600"/>
      </dsp:txXfrm>
    </dsp:sp>
    <dsp:sp modelId="{BF3D461C-D163-48D7-A402-6F26BC1444DE}">
      <dsp:nvSpPr>
        <dsp:cNvPr id="0" name=""/>
        <dsp:cNvSpPr/>
      </dsp:nvSpPr>
      <dsp:spPr>
        <a:xfrm>
          <a:off x="186195" y="1669925"/>
          <a:ext cx="4003216" cy="4132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312" tIns="0" rIns="1513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smtClean="0"/>
            <a:t>UTILIZZO DI SUPPORTI NUTRIZIONALI ORALI </a:t>
          </a:r>
          <a:endParaRPr lang="it-IT" sz="1400" b="1" kern="1200" dirty="0"/>
        </a:p>
      </dsp:txBody>
      <dsp:txXfrm>
        <a:off x="206370" y="1690100"/>
        <a:ext cx="3962866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A621A-877A-4596-AAD7-445667868DD0}">
      <dsp:nvSpPr>
        <dsp:cNvPr id="0" name=""/>
        <dsp:cNvSpPr/>
      </dsp:nvSpPr>
      <dsp:spPr>
        <a:xfrm>
          <a:off x="0" y="12921"/>
          <a:ext cx="11022677" cy="98982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È indicata una </a:t>
          </a:r>
          <a:r>
            <a:rPr lang="it-IT" sz="1800" b="1" kern="1200" dirty="0" err="1" smtClean="0"/>
            <a:t>supplementazione</a:t>
          </a:r>
          <a:r>
            <a:rPr lang="it-IT" sz="1800" b="1" kern="1200" dirty="0" smtClean="0"/>
            <a:t> vitaminico-minerale a vita, avviata alla dimissione, con monitoraggio laboratoristico almeno semestrale. L’integrazione varia in base al tipo di intervento, agli esami ematici e va sempre adeguata al soggetto, tenendo conto dell’aderenza alla terapia proposta</a:t>
          </a:r>
          <a:endParaRPr lang="it-IT" sz="1800" b="1" kern="1200" dirty="0"/>
        </a:p>
      </dsp:txBody>
      <dsp:txXfrm>
        <a:off x="48319" y="61240"/>
        <a:ext cx="10926039" cy="8931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C11AD-557A-4EBF-93EE-E2B763BFC7CE}">
      <dsp:nvSpPr>
        <dsp:cNvPr id="0" name=""/>
        <dsp:cNvSpPr/>
      </dsp:nvSpPr>
      <dsp:spPr>
        <a:xfrm>
          <a:off x="-4538139" y="-695988"/>
          <a:ext cx="5407024" cy="5407024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E5983-F39C-427D-8977-296263F6157E}">
      <dsp:nvSpPr>
        <dsp:cNvPr id="0" name=""/>
        <dsp:cNvSpPr/>
      </dsp:nvSpPr>
      <dsp:spPr>
        <a:xfrm>
          <a:off x="281655" y="182524"/>
          <a:ext cx="4411309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smtClean="0"/>
            <a:t>Mancata aderenza alla supplementazione</a:t>
          </a:r>
          <a:endParaRPr lang="it-IT" sz="1800" kern="1200" dirty="0"/>
        </a:p>
      </dsp:txBody>
      <dsp:txXfrm>
        <a:off x="281655" y="182524"/>
        <a:ext cx="4411309" cy="364887"/>
      </dsp:txXfrm>
    </dsp:sp>
    <dsp:sp modelId="{309CCDFE-8BC9-4DA6-B003-5004725B2C8F}">
      <dsp:nvSpPr>
        <dsp:cNvPr id="0" name=""/>
        <dsp:cNvSpPr/>
      </dsp:nvSpPr>
      <dsp:spPr>
        <a:xfrm>
          <a:off x="53600" y="136913"/>
          <a:ext cx="456109" cy="456109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51660-1B70-422E-B684-F12BDBE104CD}">
      <dsp:nvSpPr>
        <dsp:cNvPr id="0" name=""/>
        <dsp:cNvSpPr/>
      </dsp:nvSpPr>
      <dsp:spPr>
        <a:xfrm>
          <a:off x="612094" y="730176"/>
          <a:ext cx="4080871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0" kern="1200" dirty="0" smtClean="0"/>
            <a:t>Mancato follow-up</a:t>
          </a:r>
          <a:endParaRPr lang="it-IT" sz="1500" b="0" kern="1200" dirty="0"/>
        </a:p>
      </dsp:txBody>
      <dsp:txXfrm>
        <a:off x="612094" y="730176"/>
        <a:ext cx="4080871" cy="364887"/>
      </dsp:txXfrm>
    </dsp:sp>
    <dsp:sp modelId="{07BE4BAF-3E11-424B-908D-7DB3DEC3AD33}">
      <dsp:nvSpPr>
        <dsp:cNvPr id="0" name=""/>
        <dsp:cNvSpPr/>
      </dsp:nvSpPr>
      <dsp:spPr>
        <a:xfrm>
          <a:off x="384039" y="684565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AE777-712A-449E-8665-059FB399B801}">
      <dsp:nvSpPr>
        <dsp:cNvPr id="0" name=""/>
        <dsp:cNvSpPr/>
      </dsp:nvSpPr>
      <dsp:spPr>
        <a:xfrm>
          <a:off x="793172" y="1277427"/>
          <a:ext cx="3899792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smtClean="0"/>
            <a:t>intolleranza gastrointestinale </a:t>
          </a:r>
          <a:endParaRPr lang="it-IT" sz="1500" kern="1200"/>
        </a:p>
      </dsp:txBody>
      <dsp:txXfrm>
        <a:off x="793172" y="1277427"/>
        <a:ext cx="3899792" cy="364887"/>
      </dsp:txXfrm>
    </dsp:sp>
    <dsp:sp modelId="{344658D0-1E8B-4308-BAF6-6F515C09A0B9}">
      <dsp:nvSpPr>
        <dsp:cNvPr id="0" name=""/>
        <dsp:cNvSpPr/>
      </dsp:nvSpPr>
      <dsp:spPr>
        <a:xfrm>
          <a:off x="565118" y="1231816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E540A-6A3B-4671-8DF9-19A19C2CF333}">
      <dsp:nvSpPr>
        <dsp:cNvPr id="0" name=""/>
        <dsp:cNvSpPr/>
      </dsp:nvSpPr>
      <dsp:spPr>
        <a:xfrm>
          <a:off x="850989" y="1825080"/>
          <a:ext cx="3841975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numero elevato di farmaci da assumere </a:t>
          </a:r>
          <a:endParaRPr lang="it-IT" sz="1500" kern="1200" dirty="0"/>
        </a:p>
      </dsp:txBody>
      <dsp:txXfrm>
        <a:off x="850989" y="1825080"/>
        <a:ext cx="3841975" cy="364887"/>
      </dsp:txXfrm>
    </dsp:sp>
    <dsp:sp modelId="{F7C1B714-DC1E-4FD0-A9DA-A5AF022895BA}">
      <dsp:nvSpPr>
        <dsp:cNvPr id="0" name=""/>
        <dsp:cNvSpPr/>
      </dsp:nvSpPr>
      <dsp:spPr>
        <a:xfrm>
          <a:off x="622934" y="1779469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B5C25-C18D-4A7E-9BD9-603C84A2539D}">
      <dsp:nvSpPr>
        <dsp:cNvPr id="0" name=""/>
        <dsp:cNvSpPr/>
      </dsp:nvSpPr>
      <dsp:spPr>
        <a:xfrm>
          <a:off x="793172" y="2372732"/>
          <a:ext cx="3899792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Costi elevati </a:t>
          </a:r>
          <a:endParaRPr lang="it-IT" sz="1500" kern="1200" dirty="0"/>
        </a:p>
      </dsp:txBody>
      <dsp:txXfrm>
        <a:off x="793172" y="2372732"/>
        <a:ext cx="3899792" cy="364887"/>
      </dsp:txXfrm>
    </dsp:sp>
    <dsp:sp modelId="{3A3D887E-ECC1-41BA-BCA4-ADD97E65CB4B}">
      <dsp:nvSpPr>
        <dsp:cNvPr id="0" name=""/>
        <dsp:cNvSpPr/>
      </dsp:nvSpPr>
      <dsp:spPr>
        <a:xfrm>
          <a:off x="565118" y="2327121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D712F-0D73-4D92-8476-FCC6A9E2C50F}">
      <dsp:nvSpPr>
        <dsp:cNvPr id="0" name=""/>
        <dsp:cNvSpPr/>
      </dsp:nvSpPr>
      <dsp:spPr>
        <a:xfrm>
          <a:off x="612094" y="2919983"/>
          <a:ext cx="4080871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smtClean="0"/>
            <a:t>sottovalutazione del rischio </a:t>
          </a:r>
          <a:endParaRPr lang="it-IT" sz="1500" kern="1200"/>
        </a:p>
      </dsp:txBody>
      <dsp:txXfrm>
        <a:off x="612094" y="2919983"/>
        <a:ext cx="4080871" cy="364887"/>
      </dsp:txXfrm>
    </dsp:sp>
    <dsp:sp modelId="{7D2A74F6-D64C-4EE8-B1C2-92F03B8780D4}">
      <dsp:nvSpPr>
        <dsp:cNvPr id="0" name=""/>
        <dsp:cNvSpPr/>
      </dsp:nvSpPr>
      <dsp:spPr>
        <a:xfrm>
          <a:off x="384039" y="2874372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2DE1D-29D7-4B8A-964C-AD9E6712D49D}">
      <dsp:nvSpPr>
        <dsp:cNvPr id="0" name=""/>
        <dsp:cNvSpPr/>
      </dsp:nvSpPr>
      <dsp:spPr>
        <a:xfrm>
          <a:off x="281655" y="3467636"/>
          <a:ext cx="4411309" cy="3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630" tIns="38100" rIns="38100" bIns="381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500" b="0" kern="1200" dirty="0" smtClean="0"/>
            <a:t>Strategie di gestione inefficaci da parte dell’équipe</a:t>
          </a:r>
          <a:endParaRPr lang="it-IT" sz="1500" b="0" kern="1200" dirty="0"/>
        </a:p>
      </dsp:txBody>
      <dsp:txXfrm>
        <a:off x="281655" y="3467636"/>
        <a:ext cx="4411309" cy="364887"/>
      </dsp:txXfrm>
    </dsp:sp>
    <dsp:sp modelId="{ABEEA621-CEFB-43ED-9D5D-20204C6BD7A7}">
      <dsp:nvSpPr>
        <dsp:cNvPr id="0" name=""/>
        <dsp:cNvSpPr/>
      </dsp:nvSpPr>
      <dsp:spPr>
        <a:xfrm>
          <a:off x="53600" y="3422025"/>
          <a:ext cx="456109" cy="4561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CFB86-7E83-4958-8BBA-FF19BF31FCBB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A4A58-09E7-42DC-8A42-D2DC00F3F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79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A4A58-09E7-42DC-8A42-D2DC00F3FF1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60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A4A58-09E7-42DC-8A42-D2DC00F3FF1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3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A4A58-09E7-42DC-8A42-D2DC00F3FF1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3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A4A58-09E7-42DC-8A42-D2DC00F3FF1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38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A4A58-09E7-42DC-8A42-D2DC00F3FF1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00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3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01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07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68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96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47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1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20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32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15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98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69AE-DFCE-408D-ACC9-EF1439754466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EBC7-1D80-418B-BE90-C71BB7B9F5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7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99950" y="2023267"/>
            <a:ext cx="7112977" cy="21082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</a:rPr>
              <a:t>Supplementazione</a:t>
            </a:r>
            <a:r>
              <a:rPr lang="it-IT" sz="2400" b="1" dirty="0">
                <a:solidFill>
                  <a:srgbClr val="0070C0"/>
                </a:solidFill>
              </a:rPr>
              <a:t> proteica e vitaminico-minerale postoperatoria: raccomandazioni e </a:t>
            </a:r>
            <a:r>
              <a:rPr lang="it-IT" sz="2400" b="1" dirty="0" err="1">
                <a:solidFill>
                  <a:srgbClr val="0070C0"/>
                </a:solidFill>
              </a:rPr>
              <a:t>outcome</a:t>
            </a:r>
            <a:r>
              <a:rPr lang="it-IT" sz="2400" b="1" dirty="0">
                <a:solidFill>
                  <a:srgbClr val="0070C0"/>
                </a:solidFill>
              </a:rPr>
              <a:t> clinici. </a:t>
            </a:r>
          </a:p>
          <a:p>
            <a:pPr algn="ctr"/>
            <a:endParaRPr lang="it-IT" sz="500" b="1" dirty="0">
              <a:solidFill>
                <a:srgbClr val="0070C0"/>
              </a:solidFill>
            </a:endParaRPr>
          </a:p>
          <a:p>
            <a:pPr algn="ctr"/>
            <a:r>
              <a:rPr lang="it-IT" sz="2400" b="1" dirty="0">
                <a:solidFill>
                  <a:srgbClr val="0070C0"/>
                </a:solidFill>
              </a:rPr>
              <a:t>Dietista Eufemia </a:t>
            </a:r>
            <a:r>
              <a:rPr lang="it-IT" sz="2400" b="1" dirty="0" smtClean="0">
                <a:solidFill>
                  <a:srgbClr val="0070C0"/>
                </a:solidFill>
              </a:rPr>
              <a:t>Silvestri</a:t>
            </a:r>
            <a:endParaRPr lang="it-IT" sz="2400" b="1" dirty="0">
              <a:solidFill>
                <a:srgbClr val="0070C0"/>
              </a:solidFill>
            </a:endParaRPr>
          </a:p>
          <a:p>
            <a:endParaRPr lang="it-IT" sz="1000" b="1" dirty="0" smtClean="0">
              <a:solidFill>
                <a:srgbClr val="0070C0"/>
              </a:solidFill>
            </a:endParaRPr>
          </a:p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UOC di Medicina Interna e Nutrizione Clinica</a:t>
            </a:r>
          </a:p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AOU Federico II Napoli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6830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562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ea typeface="MS PGothic" pitchFamily="34" charset="-128"/>
              </a:rPr>
              <a:t>MONITORAGGIO CLINICO E BIOCHIMICO</a:t>
            </a:r>
          </a:p>
        </p:txBody>
      </p:sp>
      <p:sp>
        <p:nvSpPr>
          <p:cNvPr id="3" name="Rettangolo 2"/>
          <p:cNvSpPr/>
          <p:nvPr/>
        </p:nvSpPr>
        <p:spPr>
          <a:xfrm>
            <a:off x="421182" y="2019823"/>
            <a:ext cx="10801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Follow-up </a:t>
            </a:r>
            <a:r>
              <a:rPr lang="it-IT" sz="2000" b="1" dirty="0" smtClean="0"/>
              <a:t>nutrizionale        timing </a:t>
            </a:r>
            <a:r>
              <a:rPr lang="it-IT" sz="2000" b="1" dirty="0"/>
              <a:t>raccomandato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3 </a:t>
            </a:r>
            <a:r>
              <a:rPr lang="it-IT" dirty="0"/>
              <a:t>mesi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6 </a:t>
            </a:r>
            <a:r>
              <a:rPr lang="it-IT" dirty="0"/>
              <a:t>mesi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12 </a:t>
            </a:r>
            <a:r>
              <a:rPr lang="it-IT" dirty="0"/>
              <a:t>mesi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annualmente </a:t>
            </a:r>
            <a:r>
              <a:rPr lang="it-IT" dirty="0" err="1"/>
              <a:t>lifelong</a:t>
            </a:r>
            <a:endParaRPr lang="it-IT" dirty="0"/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3951158719"/>
              </p:ext>
            </p:extLst>
          </p:nvPr>
        </p:nvGraphicFramePr>
        <p:xfrm>
          <a:off x="582056" y="695765"/>
          <a:ext cx="11022677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469301989"/>
              </p:ext>
            </p:extLst>
          </p:nvPr>
        </p:nvGraphicFramePr>
        <p:xfrm>
          <a:off x="7132320" y="2211185"/>
          <a:ext cx="4746566" cy="401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F5AEB9-FFF5-44B6-ADCC-5823FC66D23A}"/>
              </a:ext>
            </a:extLst>
          </p:cNvPr>
          <p:cNvSpPr txBox="1"/>
          <p:nvPr/>
        </p:nvSpPr>
        <p:spPr>
          <a:xfrm>
            <a:off x="421182" y="4223847"/>
            <a:ext cx="3543990" cy="2031325"/>
          </a:xfrm>
          <a:prstGeom prst="rect">
            <a:avLst/>
          </a:prstGeom>
          <a:solidFill>
            <a:srgbClr val="E0EBF6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 sz="1600">
                <a:latin typeface="Calibri"/>
              </a:defRPr>
            </a:pPr>
            <a:r>
              <a:rPr lang="it-IT" sz="2000" dirty="0"/>
              <a:t>🔬 in </a:t>
            </a:r>
            <a:r>
              <a:rPr lang="it-IT" sz="2000" dirty="0" smtClean="0"/>
              <a:t>dettaglio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sz="1600">
                <a:latin typeface="Calibri"/>
              </a:defRPr>
            </a:pPr>
            <a:endParaRPr lang="it-IT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 sz="1600">
                <a:latin typeface="Calibri"/>
              </a:defRPr>
            </a:pPr>
            <a:r>
              <a:rPr lang="it-IT" dirty="0"/>
              <a:t>Ogni 3 mesi per il primo anno: ferro, folati, B12, </a:t>
            </a:r>
            <a:r>
              <a:rPr lang="it-IT" dirty="0" err="1"/>
              <a:t>vit</a:t>
            </a:r>
            <a:r>
              <a:rPr lang="it-IT" dirty="0"/>
              <a:t>. </a:t>
            </a:r>
            <a:r>
              <a:rPr lang="it-IT" dirty="0" smtClean="0"/>
              <a:t>D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 sz="1600">
                <a:latin typeface="Calibri"/>
              </a:defRPr>
            </a:pPr>
            <a:r>
              <a:rPr lang="it-IT" sz="500" dirty="0" smtClean="0"/>
              <a:t>  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 sz="1600">
                <a:latin typeface="Calibri"/>
              </a:defRPr>
            </a:pPr>
            <a:r>
              <a:rPr lang="it-IT" dirty="0" smtClean="0"/>
              <a:t>Annuale </a:t>
            </a:r>
            <a:r>
              <a:rPr lang="it-IT" dirty="0"/>
              <a:t>dopo BPG e </a:t>
            </a:r>
            <a:r>
              <a:rPr lang="it-IT" dirty="0" smtClean="0"/>
              <a:t>DBP: </a:t>
            </a:r>
            <a:r>
              <a:rPr lang="it-IT" dirty="0" err="1"/>
              <a:t>Vit</a:t>
            </a:r>
            <a:r>
              <a:rPr lang="it-IT" dirty="0"/>
              <a:t>. A, zinco, </a:t>
            </a:r>
            <a:r>
              <a:rPr lang="it-IT" dirty="0" smtClean="0"/>
              <a:t>rame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 sz="1600">
                <a:latin typeface="Calibri"/>
              </a:defRPr>
            </a:pPr>
            <a:endParaRPr lang="it-IT" sz="500" dirty="0"/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 sz="1600">
                <a:latin typeface="Calibri"/>
              </a:defRPr>
            </a:pPr>
            <a:r>
              <a:rPr lang="it-IT" dirty="0"/>
              <a:t>Tiamina nei gruppi ad alto </a:t>
            </a:r>
            <a:r>
              <a:rPr lang="it-IT" dirty="0" smtClean="0"/>
              <a:t>rischio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5623" y="2950655"/>
            <a:ext cx="2510442" cy="2236864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2917768" y="2211185"/>
            <a:ext cx="37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3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068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ea typeface="MS PGothic" pitchFamily="34" charset="-128"/>
              </a:rPr>
              <a:t>OUTCOMES CLINICI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8" y="4986082"/>
            <a:ext cx="1689203" cy="12650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112" y="5286386"/>
            <a:ext cx="3151263" cy="13297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935" y="4934373"/>
            <a:ext cx="2054530" cy="1542422"/>
          </a:xfrm>
          <a:prstGeom prst="rect">
            <a:avLst/>
          </a:prstGeom>
        </p:spPr>
      </p:pic>
      <p:sp>
        <p:nvSpPr>
          <p:cNvPr id="8" name="Trapezoid 32">
            <a:extLst>
              <a:ext uri="{FF2B5EF4-FFF2-40B4-BE49-F238E27FC236}">
                <a16:creationId xmlns:a16="http://schemas.microsoft.com/office/drawing/2014/main" id="{CDB19437-0D1F-485E-95D7-BA0AB6E0359A}"/>
              </a:ext>
            </a:extLst>
          </p:cNvPr>
          <p:cNvSpPr/>
          <p:nvPr/>
        </p:nvSpPr>
        <p:spPr>
          <a:xfrm>
            <a:off x="207817" y="2069869"/>
            <a:ext cx="5386648" cy="2161310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b="1" dirty="0" err="1" smtClean="0">
                <a:solidFill>
                  <a:prstClr val="black"/>
                </a:solidFill>
              </a:rPr>
              <a:t>Outcomes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positivi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   riduzione anemia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   minore perdita massa muscolare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   prevenzione osteoporosi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   migliore qualità di vita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   riduzione </a:t>
            </a:r>
            <a:r>
              <a:rPr lang="it-IT" dirty="0" err="1">
                <a:solidFill>
                  <a:prstClr val="black"/>
                </a:solidFill>
              </a:rPr>
              <a:t>riospedalizzazioni</a:t>
            </a:r>
            <a:r>
              <a:rPr lang="it-IT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Trapezoid 33">
            <a:extLst>
              <a:ext uri="{FF2B5EF4-FFF2-40B4-BE49-F238E27FC236}">
                <a16:creationId xmlns:a16="http://schemas.microsoft.com/office/drawing/2014/main" id="{6BA43627-77F6-4EE5-89F4-B5C2174B64E9}"/>
              </a:ext>
            </a:extLst>
          </p:cNvPr>
          <p:cNvSpPr/>
          <p:nvPr/>
        </p:nvSpPr>
        <p:spPr>
          <a:xfrm>
            <a:off x="6118168" y="2069868"/>
            <a:ext cx="5724890" cy="2654777"/>
          </a:xfrm>
          <a:prstGeom prst="trapezoi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it-IT" b="1" dirty="0" err="1" smtClean="0">
                <a:solidFill>
                  <a:schemeClr val="bg1"/>
                </a:solidFill>
              </a:rPr>
              <a:t>Outcome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>
                <a:solidFill>
                  <a:schemeClr val="bg1"/>
                </a:solidFill>
              </a:rPr>
              <a:t>negativi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malnutrizione proteica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neuropatie severe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anemia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osteoporosi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</a:t>
            </a:r>
            <a:r>
              <a:rPr lang="it-IT" dirty="0" err="1">
                <a:solidFill>
                  <a:schemeClr val="bg1"/>
                </a:solidFill>
              </a:rPr>
              <a:t>immunocompromissione</a:t>
            </a:r>
            <a:endParaRPr lang="it-IT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cecità notturna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depressione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    revisione chirurgica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27866" y="945634"/>
            <a:ext cx="434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b="1" dirty="0">
                <a:solidFill>
                  <a:prstClr val="black"/>
                </a:solidFill>
              </a:rPr>
              <a:t>Impatto di una </a:t>
            </a:r>
            <a:r>
              <a:rPr lang="it-IT" b="1" dirty="0" err="1">
                <a:solidFill>
                  <a:prstClr val="black"/>
                </a:solidFill>
              </a:rPr>
              <a:t>supplementazione</a:t>
            </a:r>
            <a:r>
              <a:rPr lang="it-IT" b="1" dirty="0">
                <a:solidFill>
                  <a:prstClr val="black"/>
                </a:solidFill>
              </a:rPr>
              <a:t> adeguata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816438" y="906166"/>
            <a:ext cx="4788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Impatto di una </a:t>
            </a:r>
            <a:r>
              <a:rPr lang="it-IT" b="1" dirty="0" err="1" smtClean="0"/>
              <a:t>supplementazione</a:t>
            </a:r>
            <a:r>
              <a:rPr lang="it-IT" b="1" dirty="0" smtClean="0"/>
              <a:t> inadeguata</a:t>
            </a:r>
            <a:endParaRPr lang="it-IT" b="1" dirty="0"/>
          </a:p>
        </p:txBody>
      </p:sp>
      <p:sp>
        <p:nvSpPr>
          <p:cNvPr id="14" name="Freccia in giù 13"/>
          <p:cNvSpPr/>
          <p:nvPr/>
        </p:nvSpPr>
        <p:spPr>
          <a:xfrm>
            <a:off x="2566448" y="1313682"/>
            <a:ext cx="359632" cy="66059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>
            <a:off x="8830985" y="1313682"/>
            <a:ext cx="379518" cy="659306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7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99950" y="5955185"/>
            <a:ext cx="7112977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70C0"/>
                </a:solidFill>
              </a:rPr>
              <a:t>Grazie per l’attenzione</a:t>
            </a:r>
            <a:endParaRPr lang="it-IT" sz="4400" b="1" dirty="0"/>
          </a:p>
        </p:txBody>
      </p:sp>
      <p:sp>
        <p:nvSpPr>
          <p:cNvPr id="7" name="Rettangolo 6"/>
          <p:cNvSpPr/>
          <p:nvPr/>
        </p:nvSpPr>
        <p:spPr>
          <a:xfrm>
            <a:off x="-529" y="85498"/>
            <a:ext cx="12192529" cy="86177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it-IT" sz="5000" b="1" dirty="0">
                <a:ea typeface="MS PGothic" pitchFamily="34" charset="-128"/>
              </a:rPr>
              <a:t>TAKE HOME MESSAGES</a:t>
            </a:r>
            <a:endParaRPr lang="it-IT" sz="5000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984581"/>
              </p:ext>
            </p:extLst>
          </p:nvPr>
        </p:nvGraphicFramePr>
        <p:xfrm>
          <a:off x="374074" y="2130937"/>
          <a:ext cx="11380122" cy="304355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2227810">
                  <a:extLst>
                    <a:ext uri="{9D8B030D-6E8A-4147-A177-3AD203B41FA5}">
                      <a16:colId xmlns:a16="http://schemas.microsoft.com/office/drawing/2014/main" val="3850313248"/>
                    </a:ext>
                  </a:extLst>
                </a:gridCol>
                <a:gridCol w="6392487">
                  <a:extLst>
                    <a:ext uri="{9D8B030D-6E8A-4147-A177-3AD203B41FA5}">
                      <a16:colId xmlns:a16="http://schemas.microsoft.com/office/drawing/2014/main" val="3753637424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3444987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Problema</a:t>
                      </a:r>
                      <a:endParaRPr lang="it-IT" sz="20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Strategia</a:t>
                      </a:r>
                      <a:endParaRPr lang="it-IT" sz="20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Outcome</a:t>
                      </a:r>
                      <a:endParaRPr lang="it-IT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18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dirty="0"/>
                        <a:t>Carenze nutrizionali</a:t>
                      </a:r>
                      <a:endParaRPr lang="it-IT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 marR="5080" lvl="0" indent="1270" algn="l" defTabSz="914400" rtl="0" eaLnBrk="1" fontAlgn="auto" latinLnBrk="0" hangingPunct="1">
                        <a:lnSpc>
                          <a:spcPct val="9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175635" algn="l"/>
                        </a:tabLst>
                        <a:defRPr/>
                      </a:pPr>
                      <a:r>
                        <a:rPr lang="it-IT" sz="1800" dirty="0" smtClean="0"/>
                        <a:t>Approfondita valutazione nutrizionale </a:t>
                      </a:r>
                      <a:r>
                        <a:rPr lang="it-IT" sz="1800" dirty="0" err="1" smtClean="0"/>
                        <a:t>pre</a:t>
                      </a:r>
                      <a:r>
                        <a:rPr lang="it-IT" sz="1800" dirty="0" smtClean="0"/>
                        <a:t>-operatoria. </a:t>
                      </a:r>
                      <a:endParaRPr lang="it-IT" dirty="0" smtClean="0"/>
                    </a:p>
                    <a:p>
                      <a:pPr marL="12700" marR="5080" lvl="0" indent="1270" algn="l" defTabSz="914400" rtl="0" eaLnBrk="1" fontAlgn="auto" latinLnBrk="0" hangingPunct="1">
                        <a:lnSpc>
                          <a:spcPct val="9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175635" algn="l"/>
                        </a:tabLst>
                        <a:defRPr/>
                      </a:pPr>
                      <a:r>
                        <a:rPr lang="it-IT" sz="1800" dirty="0" smtClean="0"/>
                        <a:t>Indispensabile monitoraggio laboratoristico </a:t>
                      </a:r>
                      <a:r>
                        <a:rPr lang="it-IT" sz="1800" dirty="0" err="1" smtClean="0"/>
                        <a:t>lifelong</a:t>
                      </a:r>
                      <a:r>
                        <a:rPr lang="it-IT" sz="1800" dirty="0" smtClean="0"/>
                        <a:t>.</a:t>
                      </a:r>
                      <a:endParaRPr lang="it-IT" dirty="0" smtClean="0"/>
                    </a:p>
                    <a:p>
                      <a:r>
                        <a:rPr lang="it-IT" dirty="0" err="1" smtClean="0"/>
                        <a:t>Supplementazione</a:t>
                      </a:r>
                      <a:r>
                        <a:rPr lang="it-IT" dirty="0" smtClean="0"/>
                        <a:t> </a:t>
                      </a:r>
                      <a:r>
                        <a:rPr lang="it-IT" sz="1800" dirty="0" smtClean="0"/>
                        <a:t>precoce, personalizzata e continuativa</a:t>
                      </a:r>
                    </a:p>
                    <a:p>
                      <a:endParaRPr lang="it-IT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Migliore prognosi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51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/>
                        <a:t>Perdita massa magra</a:t>
                      </a:r>
                      <a:endParaRPr lang="it-IT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Adeguato apporto </a:t>
                      </a:r>
                      <a:r>
                        <a:rPr lang="it-IT" dirty="0" smtClean="0"/>
                        <a:t>proteico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Preservazione muscolare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725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dirty="0" smtClean="0"/>
                        <a:t>Scarsa </a:t>
                      </a:r>
                      <a:r>
                        <a:rPr lang="it-IT" dirty="0"/>
                        <a:t>aderenza</a:t>
                      </a:r>
                      <a:endParaRPr lang="it-IT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 marR="5080" lvl="0" indent="1270" algn="l" defTabSz="914400" rtl="0" eaLnBrk="1" fontAlgn="auto" latinLnBrk="0" hangingPunct="1">
                        <a:lnSpc>
                          <a:spcPct val="9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175635" algn="l"/>
                        </a:tabLst>
                        <a:defRPr/>
                      </a:pPr>
                      <a:r>
                        <a:rPr lang="it-IT" dirty="0" smtClean="0"/>
                        <a:t>Follow-up a breve e a lungo termine </a:t>
                      </a:r>
                      <a:r>
                        <a:rPr lang="it-IT" sz="1800" dirty="0" smtClean="0"/>
                        <a:t>affidato a équipe </a:t>
                      </a:r>
                      <a:r>
                        <a:rPr lang="it-IT" dirty="0" smtClean="0"/>
                        <a:t>multidisciplinare </a:t>
                      </a:r>
                      <a:r>
                        <a:rPr lang="it-IT" sz="1800" dirty="0" smtClean="0"/>
                        <a:t>con particolare attenzione al monitoraggio dietetico-nutrizionale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Riduzione complicanze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014598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374075" y="1426675"/>
            <a:ext cx="11380122" cy="523220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 </a:t>
            </a:r>
            <a:r>
              <a:rPr lang="it-IT" sz="2800" dirty="0" err="1">
                <a:solidFill>
                  <a:schemeClr val="bg1"/>
                </a:solidFill>
              </a:rPr>
              <a:t>supplementazione</a:t>
            </a:r>
            <a:r>
              <a:rPr lang="it-IT" sz="2800" dirty="0">
                <a:solidFill>
                  <a:schemeClr val="bg1"/>
                </a:solidFill>
              </a:rPr>
              <a:t> nutrizionale è parte integrante del successo chirurgico</a:t>
            </a:r>
          </a:p>
        </p:txBody>
      </p:sp>
    </p:spTree>
    <p:extLst>
      <p:ext uri="{BB962C8B-B14F-4D97-AF65-F5344CB8AC3E}">
        <p14:creationId xmlns:p14="http://schemas.microsoft.com/office/powerpoint/2010/main" val="13179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501185" y="183566"/>
            <a:ext cx="3228760" cy="2429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0" y="1973497"/>
            <a:ext cx="3277202" cy="132182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57" y="214859"/>
            <a:ext cx="2734150" cy="145334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211" y="2009937"/>
            <a:ext cx="3948519" cy="162735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652" y="73192"/>
            <a:ext cx="4611638" cy="1888539"/>
          </a:xfrm>
          <a:prstGeom prst="rect">
            <a:avLst/>
          </a:prstGeom>
        </p:spPr>
      </p:pic>
      <p:pic>
        <p:nvPicPr>
          <p:cNvPr id="6" name="Immagine 5" descr="Figura 2">
            <a:extLst>
              <a:ext uri="{FF2B5EF4-FFF2-40B4-BE49-F238E27FC236}">
                <a16:creationId xmlns:a16="http://schemas.microsoft.com/office/drawing/2014/main" id="{74160772-DA3A-3A43-D022-628E74322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5" y="3637290"/>
            <a:ext cx="4912823" cy="31393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"/>
          <p:cNvSpPr txBox="1"/>
          <p:nvPr/>
        </p:nvSpPr>
        <p:spPr>
          <a:xfrm>
            <a:off x="141280" y="3637291"/>
            <a:ext cx="6691782" cy="3139321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1270">
              <a:lnSpc>
                <a:spcPct val="150000"/>
              </a:lnSpc>
              <a:tabLst>
                <a:tab pos="3175635" algn="l"/>
              </a:tabLst>
            </a:pPr>
            <a:r>
              <a:rPr lang="it-IT" sz="1700" b="1" dirty="0">
                <a:solidFill>
                  <a:schemeClr val="bg1"/>
                </a:solidFill>
              </a:rPr>
              <a:t>Nel postoperatorio, le alterazioni anatomico-funzionali, comportamentali e gestionali (come: ridotta acidità gastrica, diminuzione del fattore intrinseco, malassorbimento, nausea, vomito, intolleranze, scarsa adesione alla dieta, mancato follow-up ecc.) possono determinare una carenza di </a:t>
            </a:r>
            <a:r>
              <a:rPr lang="it-IT" sz="1700" b="1" dirty="0" smtClean="0">
                <a:solidFill>
                  <a:schemeClr val="bg1"/>
                </a:solidFill>
              </a:rPr>
              <a:t>proteine e micronutrienti più </a:t>
            </a:r>
            <a:r>
              <a:rPr lang="it-IT" sz="1700" b="1" dirty="0">
                <a:solidFill>
                  <a:schemeClr val="bg1"/>
                </a:solidFill>
              </a:rPr>
              <a:t>o meno importante. </a:t>
            </a:r>
            <a:r>
              <a:rPr lang="it-IT" sz="1700" b="1" dirty="0" smtClean="0">
                <a:solidFill>
                  <a:schemeClr val="bg1"/>
                </a:solidFill>
              </a:rPr>
              <a:t>L’obiettivo </a:t>
            </a:r>
            <a:r>
              <a:rPr lang="it-IT" sz="1700" b="1" dirty="0">
                <a:solidFill>
                  <a:schemeClr val="bg1"/>
                </a:solidFill>
              </a:rPr>
              <a:t>nutrizionale è quello di coprire i </a:t>
            </a:r>
            <a:r>
              <a:rPr lang="it-IT" sz="1700" b="1" dirty="0" smtClean="0">
                <a:solidFill>
                  <a:schemeClr val="bg1"/>
                </a:solidFill>
              </a:rPr>
              <a:t>fabbisogni in </a:t>
            </a:r>
            <a:r>
              <a:rPr lang="it-IT" sz="1700" b="1" dirty="0">
                <a:solidFill>
                  <a:schemeClr val="bg1"/>
                </a:solidFill>
              </a:rPr>
              <a:t>un contesto di restrizione </a:t>
            </a:r>
            <a:r>
              <a:rPr lang="it-IT" sz="1700" b="1" dirty="0" smtClean="0">
                <a:solidFill>
                  <a:schemeClr val="bg1"/>
                </a:solidFill>
              </a:rPr>
              <a:t>calorica, al fine di minimizzare i potenziali effetti collaterali, ed ottenere un adeguato e duraturo calo ponderale.</a:t>
            </a:r>
            <a:endParaRPr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006533"/>
              </p:ext>
            </p:extLst>
          </p:nvPr>
        </p:nvGraphicFramePr>
        <p:xfrm>
          <a:off x="260392" y="266008"/>
          <a:ext cx="11796366" cy="3050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101A8E8C-196F-CB17-B10A-9C1016D8B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675" y="3998422"/>
            <a:ext cx="3734872" cy="23910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41A2AD-D6EB-A993-199D-A5FA773A9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5676" y="3998421"/>
            <a:ext cx="3181082" cy="239104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E03B48-3CF7-EC2A-6985-AC48302E9B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9" y="3773978"/>
            <a:ext cx="4739426" cy="26154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99809" y="6588862"/>
            <a:ext cx="11956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Dietary</a:t>
            </a:r>
            <a:r>
              <a:rPr lang="it-IT" sz="10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0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supplements</a:t>
            </a:r>
            <a:r>
              <a:rPr lang="it-IT" sz="10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0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bariatric</a:t>
            </a:r>
            <a:r>
              <a:rPr lang="it-IT" sz="10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0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surgery</a:t>
            </a:r>
            <a:r>
              <a:rPr lang="it-IT" sz="10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Amin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Gasmi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Critical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</a:t>
            </a:r>
            <a:r>
              <a:rPr lang="it-IT" sz="1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63. 2023</a:t>
            </a:r>
          </a:p>
        </p:txBody>
      </p:sp>
    </p:spTree>
    <p:extLst>
      <p:ext uri="{BB962C8B-B14F-4D97-AF65-F5344CB8AC3E}">
        <p14:creationId xmlns:p14="http://schemas.microsoft.com/office/powerpoint/2010/main" val="37697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020897307"/>
              </p:ext>
            </p:extLst>
          </p:nvPr>
        </p:nvGraphicFramePr>
        <p:xfrm>
          <a:off x="649995" y="772732"/>
          <a:ext cx="10734929" cy="264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209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ea typeface="MS PGothic" pitchFamily="34" charset="-128"/>
              </a:rPr>
              <a:t>MALNUTRIZIONE PROTEICA</a:t>
            </a: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838200" y="3427261"/>
            <a:ext cx="10515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FF0000"/>
                </a:solidFill>
                <a:ea typeface="MS PGothic" pitchFamily="34" charset="-128"/>
              </a:rPr>
              <a:t>Cosa fare?</a:t>
            </a:r>
          </a:p>
        </p:txBody>
      </p:sp>
      <p:graphicFrame>
        <p:nvGraphicFramePr>
          <p:cNvPr id="10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370322"/>
              </p:ext>
            </p:extLst>
          </p:nvPr>
        </p:nvGraphicFramePr>
        <p:xfrm>
          <a:off x="357447" y="3907392"/>
          <a:ext cx="11321936" cy="209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DA167C-DF80-64F6-6C99-B49DBE528386}"/>
              </a:ext>
            </a:extLst>
          </p:cNvPr>
          <p:cNvSpPr txBox="1"/>
          <p:nvPr/>
        </p:nvSpPr>
        <p:spPr>
          <a:xfrm>
            <a:off x="-1" y="6104435"/>
            <a:ext cx="12113459" cy="1641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Precision 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bariatric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surgery</a:t>
            </a:r>
            <a:r>
              <a:rPr lang="it-IT" sz="1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Maite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 Aguas-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Ayesa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et al.  Reviews in Endocrine and </a:t>
            </a:r>
            <a:r>
              <a:rPr lang="it-IT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Metabolic</a:t>
            </a:r>
            <a:r>
              <a:rPr lang="it-IT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Disorders </a:t>
            </a:r>
            <a:r>
              <a:rPr lang="it-IT" sz="1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(2023) </a:t>
            </a:r>
            <a:r>
              <a:rPr lang="it-IT" sz="10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24:979–991</a:t>
            </a:r>
          </a:p>
          <a:p>
            <a:pPr>
              <a:spcAft>
                <a:spcPts val="2400"/>
              </a:spcAft>
            </a:pPr>
            <a:r>
              <a:rPr lang="it-IT" sz="1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Raccomandazioni 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nutrizionali in chirurgia 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bariatrica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Manuale SICOB, ADI, SIO seconda edizione MG Carbonelli e I </a:t>
            </a:r>
            <a:r>
              <a:rPr lang="it-IT" sz="1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Grandone</a:t>
            </a:r>
            <a:r>
              <a:rPr lang="it-IT" sz="1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Il pensiero scientifico editore. Maggio 2025</a:t>
            </a:r>
          </a:p>
          <a:p>
            <a:pPr>
              <a:spcAft>
                <a:spcPts val="2400"/>
              </a:spcAft>
            </a:pPr>
            <a:endParaRPr lang="it-IT" sz="1000" dirty="0" smtClean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400"/>
              </a:spcAft>
            </a:pPr>
            <a:endParaRPr lang="it-IT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78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ea typeface="MS PGothic" pitchFamily="34" charset="-128"/>
              </a:rPr>
              <a:t>COMPOSIZIONE DELLA DIETA - PROTEINE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87415" y="764798"/>
            <a:ext cx="5718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Utilizzare </a:t>
            </a:r>
            <a:r>
              <a:rPr lang="it-IT" dirty="0"/>
              <a:t>proteine di elevata qualità, digeribili, facendo attenzione ai metodi di cottura. Almeno 30 g a pasto</a:t>
            </a:r>
            <a:r>
              <a:rPr lang="it-IT" dirty="0" smtClean="0"/>
              <a:t>.</a:t>
            </a:r>
          </a:p>
          <a:p>
            <a:endParaRPr lang="it-IT" sz="1000" dirty="0"/>
          </a:p>
          <a:p>
            <a:r>
              <a:rPr lang="it-IT" b="1" dirty="0" smtClean="0"/>
              <a:t>Tenere </a:t>
            </a:r>
            <a:r>
              <a:rPr lang="it-IT" b="1" dirty="0"/>
              <a:t>in considerazione:</a:t>
            </a: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1239104647"/>
              </p:ext>
            </p:extLst>
          </p:nvPr>
        </p:nvGraphicFramePr>
        <p:xfrm>
          <a:off x="131809" y="1604356"/>
          <a:ext cx="571888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69" y="970558"/>
            <a:ext cx="4288535" cy="28157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84B417-8160-DABC-F801-183634920127}"/>
              </a:ext>
            </a:extLst>
          </p:cNvPr>
          <p:cNvSpPr txBox="1"/>
          <p:nvPr/>
        </p:nvSpPr>
        <p:spPr>
          <a:xfrm>
            <a:off x="6096000" y="629457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kern="1800" dirty="0">
                <a:solidFill>
                  <a:srgbClr val="1F1F1F"/>
                </a:solidFill>
                <a:ea typeface="+mj-ea"/>
                <a:cs typeface="Times New Roman" panose="02020603050405020304" pitchFamily="18" charset="0"/>
              </a:rPr>
              <a:t>AACE/TOS/ASMBS/OMA/ASA 2019 </a:t>
            </a:r>
            <a:r>
              <a:rPr lang="it-IT" sz="800" kern="1800" dirty="0" err="1">
                <a:solidFill>
                  <a:srgbClr val="1F1F1F"/>
                </a:solidFill>
                <a:ea typeface="+mj-ea"/>
                <a:cs typeface="Times New Roman" panose="02020603050405020304" pitchFamily="18" charset="0"/>
              </a:rPr>
              <a:t>Guidelines</a:t>
            </a:r>
            <a:r>
              <a:rPr lang="it-IT" sz="800" kern="1800" dirty="0">
                <a:solidFill>
                  <a:srgbClr val="1F1F1F"/>
                </a:solidFill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EA240D-8830-5308-25F7-A51453D69C8F}"/>
              </a:ext>
            </a:extLst>
          </p:cNvPr>
          <p:cNvSpPr txBox="1"/>
          <p:nvPr/>
        </p:nvSpPr>
        <p:spPr>
          <a:xfrm>
            <a:off x="6096000" y="6125917"/>
            <a:ext cx="6095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u="none" strike="noStrike" kern="1200" baseline="0" dirty="0">
                <a:solidFill>
                  <a:schemeClr val="dk1"/>
                </a:solidFill>
              </a:rPr>
              <a:t>Guidelines for Perioperative Care in Bariatric Surgery: ERAS Society Recommendations 2021</a:t>
            </a:r>
            <a:endParaRPr lang="it-IT" sz="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AFC956-EAFA-7620-CD82-E1B4E73D1A61}"/>
              </a:ext>
            </a:extLst>
          </p:cNvPr>
          <p:cNvSpPr txBox="1"/>
          <p:nvPr/>
        </p:nvSpPr>
        <p:spPr>
          <a:xfrm>
            <a:off x="6096000" y="5951511"/>
            <a:ext cx="6095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0" u="none" strike="noStrike" baseline="0" dirty="0"/>
              <a:t>IFSO Consensus on Definitions and Clinical Practice Guidelines for Obesity Management—an International Delphi Study 2024</a:t>
            </a:r>
            <a:endParaRPr lang="it-IT" sz="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052CA6-3539-1D51-A026-B824D8F68091}"/>
              </a:ext>
            </a:extLst>
          </p:cNvPr>
          <p:cNvSpPr txBox="1"/>
          <p:nvPr/>
        </p:nvSpPr>
        <p:spPr>
          <a:xfrm>
            <a:off x="6096000" y="6456885"/>
            <a:ext cx="6095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dirty="0" err="1">
                <a:latin typeface="+mn-lt"/>
              </a:rPr>
              <a:t>Practical</a:t>
            </a:r>
            <a:r>
              <a:rPr lang="it-IT" sz="800" dirty="0">
                <a:latin typeface="+mn-lt"/>
              </a:rPr>
              <a:t> </a:t>
            </a:r>
            <a:r>
              <a:rPr lang="it-IT" sz="800" dirty="0" err="1">
                <a:latin typeface="+mn-lt"/>
              </a:rPr>
              <a:t>Recommendations</a:t>
            </a:r>
            <a:r>
              <a:rPr lang="it-IT" sz="800" dirty="0">
                <a:latin typeface="+mn-lt"/>
              </a:rPr>
              <a:t> of the </a:t>
            </a:r>
            <a:r>
              <a:rPr lang="it-IT" sz="800" dirty="0" err="1">
                <a:latin typeface="+mn-lt"/>
              </a:rPr>
              <a:t>Obesity</a:t>
            </a:r>
            <a:r>
              <a:rPr lang="it-IT" sz="800" dirty="0">
                <a:latin typeface="+mn-lt"/>
              </a:rPr>
              <a:t> Management Task Force of the </a:t>
            </a:r>
            <a:r>
              <a:rPr lang="it-IT" sz="800" dirty="0" err="1">
                <a:latin typeface="+mn-lt"/>
              </a:rPr>
              <a:t>European</a:t>
            </a:r>
            <a:r>
              <a:rPr lang="it-IT" sz="800" dirty="0">
                <a:latin typeface="+mn-lt"/>
              </a:rPr>
              <a:t> Association for the Study of </a:t>
            </a:r>
            <a:r>
              <a:rPr lang="it-IT" sz="800" dirty="0" err="1">
                <a:latin typeface="+mn-lt"/>
              </a:rPr>
              <a:t>Obesity</a:t>
            </a:r>
            <a:r>
              <a:rPr lang="it-IT" sz="800" dirty="0">
                <a:latin typeface="+mn-lt"/>
              </a:rPr>
              <a:t> for the Post-</a:t>
            </a:r>
            <a:r>
              <a:rPr lang="it-IT" sz="800" dirty="0" err="1">
                <a:latin typeface="+mn-lt"/>
              </a:rPr>
              <a:t>Bariatric</a:t>
            </a:r>
            <a:r>
              <a:rPr lang="it-IT" sz="800" dirty="0">
                <a:latin typeface="+mn-lt"/>
              </a:rPr>
              <a:t> Surgery </a:t>
            </a:r>
            <a:r>
              <a:rPr lang="it-IT" sz="800" dirty="0" err="1">
                <a:latin typeface="+mn-lt"/>
              </a:rPr>
              <a:t>Medical</a:t>
            </a:r>
            <a:r>
              <a:rPr lang="it-IT" sz="800" dirty="0">
                <a:latin typeface="+mn-lt"/>
              </a:rPr>
              <a:t> Management 2017</a:t>
            </a:r>
            <a:endParaRPr lang="en-US" sz="800" i="0" u="none" strike="noStrike" kern="1200" baseline="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8674" y="55387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/>
              <a:t>Outcome</a:t>
            </a:r>
            <a:r>
              <a:rPr lang="it-IT" b="1" dirty="0"/>
              <a:t> clinici</a:t>
            </a:r>
          </a:p>
          <a:p>
            <a:r>
              <a:rPr lang="it-IT" dirty="0"/>
              <a:t>✔ preservazione massa magra</a:t>
            </a:r>
            <a:br>
              <a:rPr lang="it-IT" dirty="0"/>
            </a:br>
            <a:r>
              <a:rPr lang="it-IT" dirty="0"/>
              <a:t>✔ migliore recupero funzionale</a:t>
            </a:r>
            <a:br>
              <a:rPr lang="it-IT" dirty="0"/>
            </a:br>
            <a:r>
              <a:rPr lang="it-IT" dirty="0"/>
              <a:t>✔ riduzione complicanze metaboliche</a:t>
            </a:r>
          </a:p>
        </p:txBody>
      </p:sp>
      <p:sp>
        <p:nvSpPr>
          <p:cNvPr id="6" name="Rettangolo 5"/>
          <p:cNvSpPr/>
          <p:nvPr/>
        </p:nvSpPr>
        <p:spPr>
          <a:xfrm>
            <a:off x="6026728" y="3980870"/>
            <a:ext cx="5951912" cy="138499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Qualora il paziente non riesca a coprire con gli alimenti naturali le proprie necessità </a:t>
            </a:r>
            <a:r>
              <a:rPr lang="it-IT" sz="1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proteiche e energetiche, </a:t>
            </a:r>
            <a:r>
              <a:rPr lang="it-IT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se è a rischio di malnutrizione o già malnutrito è indicata l’integrazione con ONS proteici o calorico-proteici, secondo necessità. Nel pz </a:t>
            </a:r>
            <a:r>
              <a:rPr lang="it-IT" sz="1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bariatrico</a:t>
            </a:r>
            <a:r>
              <a:rPr lang="it-IT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si rende necessaria l’integrazione nei primi 3-6 mesi post intervento, in alcune fasi della vita (adolescenza, gravidanza, ≥ 65 anni</a:t>
            </a:r>
            <a:r>
              <a:rPr lang="it-IT" sz="1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), in </a:t>
            </a:r>
            <a:r>
              <a:rPr lang="it-IT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presenza di DCA (AN-BN-BED) e di recupero </a:t>
            </a:r>
            <a:r>
              <a:rPr lang="it-IT" sz="1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peso. </a:t>
            </a:r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6078104" y="565894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00" dirty="0"/>
              <a:t>(</a:t>
            </a:r>
            <a:r>
              <a:rPr lang="it-IT" sz="800" dirty="0" err="1"/>
              <a:t>Whey</a:t>
            </a:r>
            <a:r>
              <a:rPr lang="it-IT" sz="800" dirty="0"/>
              <a:t> </a:t>
            </a:r>
            <a:r>
              <a:rPr lang="it-IT" sz="800" dirty="0" err="1"/>
              <a:t>Protein</a:t>
            </a:r>
            <a:r>
              <a:rPr lang="it-IT" sz="800" dirty="0"/>
              <a:t> </a:t>
            </a:r>
            <a:r>
              <a:rPr lang="it-IT" sz="800" dirty="0" err="1"/>
              <a:t>Supplementation</a:t>
            </a:r>
            <a:r>
              <a:rPr lang="it-IT" sz="800" dirty="0"/>
              <a:t> </a:t>
            </a:r>
            <a:r>
              <a:rPr lang="it-IT" sz="800" dirty="0" err="1"/>
              <a:t>Enhances</a:t>
            </a:r>
            <a:r>
              <a:rPr lang="it-IT" sz="800" dirty="0"/>
              <a:t> Body </a:t>
            </a:r>
            <a:r>
              <a:rPr lang="it-IT" sz="800" dirty="0" err="1"/>
              <a:t>Fat</a:t>
            </a:r>
            <a:r>
              <a:rPr lang="it-IT" sz="800" dirty="0"/>
              <a:t> and </a:t>
            </a:r>
            <a:r>
              <a:rPr lang="it-IT" sz="800" dirty="0" err="1"/>
              <a:t>Weight</a:t>
            </a:r>
            <a:r>
              <a:rPr lang="it-IT" sz="800" dirty="0"/>
              <a:t> </a:t>
            </a:r>
            <a:r>
              <a:rPr lang="it-IT" sz="800" dirty="0" err="1"/>
              <a:t>Loss</a:t>
            </a:r>
            <a:r>
              <a:rPr lang="it-IT" sz="800" dirty="0"/>
              <a:t> in </a:t>
            </a:r>
            <a:r>
              <a:rPr lang="it-IT" sz="800" dirty="0" err="1"/>
              <a:t>Women</a:t>
            </a:r>
            <a:r>
              <a:rPr lang="it-IT" sz="800" dirty="0"/>
              <a:t> Long </a:t>
            </a:r>
            <a:r>
              <a:rPr lang="it-IT" sz="800" dirty="0" err="1"/>
              <a:t>After</a:t>
            </a:r>
            <a:r>
              <a:rPr lang="it-IT" sz="800" dirty="0"/>
              <a:t> </a:t>
            </a:r>
            <a:r>
              <a:rPr lang="it-IT" sz="800" dirty="0" err="1"/>
              <a:t>Bariatric</a:t>
            </a:r>
            <a:r>
              <a:rPr lang="it-IT" sz="800" dirty="0"/>
              <a:t> </a:t>
            </a:r>
            <a:r>
              <a:rPr lang="it-IT" sz="800" dirty="0" err="1"/>
              <a:t>Surgery</a:t>
            </a:r>
            <a:r>
              <a:rPr lang="it-IT" sz="800" dirty="0"/>
              <a:t>: a </a:t>
            </a:r>
            <a:r>
              <a:rPr lang="it-IT" sz="800" dirty="0" err="1"/>
              <a:t>Randomized</a:t>
            </a:r>
            <a:r>
              <a:rPr lang="it-IT" sz="800" dirty="0"/>
              <a:t> </a:t>
            </a:r>
            <a:r>
              <a:rPr lang="it-IT" sz="800" dirty="0" err="1"/>
              <a:t>Controlled</a:t>
            </a:r>
            <a:r>
              <a:rPr lang="it-IT" sz="800" dirty="0"/>
              <a:t> Trial. Daniela Lopes </a:t>
            </a:r>
            <a:r>
              <a:rPr lang="it-IT" sz="800" dirty="0" err="1"/>
              <a:t>Gomes</a:t>
            </a:r>
            <a:r>
              <a:rPr lang="it-IT" sz="800" dirty="0"/>
              <a:t> OBES SURG 2017; 27:424–431</a:t>
            </a:r>
            <a:r>
              <a:rPr lang="it-IT" sz="800" dirty="0" smtClean="0"/>
              <a:t>)</a:t>
            </a:r>
            <a:endParaRPr lang="it-IT" sz="800" dirty="0"/>
          </a:p>
        </p:txBody>
      </p:sp>
      <p:sp>
        <p:nvSpPr>
          <p:cNvPr id="9" name="Freccia a destra 8"/>
          <p:cNvSpPr/>
          <p:nvPr/>
        </p:nvSpPr>
        <p:spPr>
          <a:xfrm>
            <a:off x="5469042" y="4423985"/>
            <a:ext cx="548640" cy="24938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166735" y="10622"/>
            <a:ext cx="2857500" cy="6847377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66740" y="580196"/>
            <a:ext cx="2831281" cy="4929684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166740" y="580196"/>
            <a:ext cx="2831281" cy="4929684"/>
            <a:chOff x="0" y="0"/>
            <a:chExt cx="5662562" cy="9859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graphicFrame>
        <p:nvGraphicFramePr>
          <p:cNvPr id="1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25753"/>
              </p:ext>
            </p:extLst>
          </p:nvPr>
        </p:nvGraphicFramePr>
        <p:xfrm>
          <a:off x="207818" y="827270"/>
          <a:ext cx="11704782" cy="4777623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901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31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ym typeface="Calibri (MS) Bold"/>
                        </a:rPr>
                        <a:t>Sintomo</a:t>
                      </a:r>
                      <a:endParaRPr lang="en-US" sz="7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ym typeface="Calibri (MS) Bold"/>
                        </a:rPr>
                        <a:t>Possibile</a:t>
                      </a:r>
                      <a:r>
                        <a:rPr lang="en-US" sz="1800" dirty="0">
                          <a:sym typeface="Calibri (MS) Bold"/>
                        </a:rPr>
                        <a:t> causa</a:t>
                      </a:r>
                      <a:endParaRPr lang="en-US" sz="7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ym typeface="Calibri (MS) Bold"/>
                        </a:rPr>
                        <a:t>Rischio</a:t>
                      </a:r>
                      <a:r>
                        <a:rPr lang="en-US" sz="1800" dirty="0">
                          <a:sym typeface="Calibri (MS) Bold"/>
                        </a:rPr>
                        <a:t> </a:t>
                      </a:r>
                      <a:r>
                        <a:rPr lang="en-US" sz="1800" dirty="0" err="1">
                          <a:sym typeface="Calibri (MS) Bold"/>
                        </a:rPr>
                        <a:t>nutrizionale</a:t>
                      </a:r>
                      <a:endParaRPr lang="en-US" sz="7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023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Nausea,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vomito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disfagia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Intolleranza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alimentare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stenosi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Carenza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tiamina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(B1),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disidratazione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541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Astenia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e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debolezza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sym typeface="Calibri (MS)"/>
                        </a:rPr>
                        <a:t>Anemia o malnutrizione proteica</a:t>
                      </a:r>
                      <a:endParaRPr lang="en-US" sz="7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Deficit di ferro, B12,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folati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albumina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16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Caduta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di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sym typeface="Calibri (MS) Bold"/>
                        </a:rPr>
                        <a:t>capelli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sym typeface="Calibri (MS) Bold"/>
                        </a:rPr>
                        <a:t>/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sym typeface="Calibri (MS) Bold"/>
                        </a:rPr>
                        <a:t>unghie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sym typeface="Calibri (MS) Bol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fragili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Deficit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proteico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minerale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Carenza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zinco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ferro,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biotina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19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Lesioni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orali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cutanee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sym typeface="Calibri (MS)"/>
                        </a:rPr>
                        <a:t>Deficit di vitamine B, A, zinco</a:t>
                      </a:r>
                      <a:endParaRPr lang="en-US" sz="7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Stomatite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glossite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pelle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secca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23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Perdita di peso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sym typeface="Calibri (MS) Bold"/>
                        </a:rPr>
                        <a:t>eccessiva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sym typeface="Calibri (MS) Bold"/>
                        </a:rPr>
                        <a:t>/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sym typeface="Calibri (MS) Bold"/>
                        </a:rPr>
                        <a:t>edemi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Malnutrizione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malassorbimento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Ipoalbuminemia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deficit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multipli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541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Alterazioni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alvo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diarrea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/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stipsi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)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sym typeface="Calibri (MS)"/>
                        </a:rPr>
                        <a:t>Malassorbimento o scarsa fibra</a:t>
                      </a:r>
                      <a:endParaRPr lang="en-US" sz="7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Deficit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vitamine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liposolubili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8541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Disturbi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 Bol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 Bold"/>
                        </a:rPr>
                        <a:t>neurologici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Deficit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tiamina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B12 o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rame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Neuropatie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confusione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sym typeface="Calibri (MS)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sym typeface="Calibri (MS)"/>
                        </a:rPr>
                        <a:t>parestesie</a:t>
                      </a:r>
                      <a:endParaRPr lang="en-US" sz="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3986" marR="43986" marT="43986" marB="4398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TextBox 19"/>
          <p:cNvSpPr txBox="1"/>
          <p:nvPr/>
        </p:nvSpPr>
        <p:spPr>
          <a:xfrm>
            <a:off x="0" y="-92309"/>
            <a:ext cx="12192000" cy="73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200" b="1" dirty="0" err="1">
                <a:ea typeface="MS PGothic" pitchFamily="34" charset="-128"/>
                <a:sym typeface="Calibri (MS)"/>
              </a:rPr>
              <a:t>Sintomi</a:t>
            </a:r>
            <a:r>
              <a:rPr lang="en-US" sz="3200" b="1" dirty="0">
                <a:ea typeface="MS PGothic" pitchFamily="34" charset="-128"/>
                <a:sym typeface="Calibri (MS)"/>
              </a:rPr>
              <a:t> </a:t>
            </a:r>
            <a:r>
              <a:rPr lang="en-US" sz="3200" b="1" dirty="0" err="1" smtClean="0">
                <a:ea typeface="MS PGothic" pitchFamily="34" charset="-128"/>
                <a:sym typeface="Calibri (MS)"/>
              </a:rPr>
              <a:t>sentinella</a:t>
            </a:r>
            <a:r>
              <a:rPr lang="en-US" sz="3200" b="1" dirty="0" smtClean="0">
                <a:ea typeface="MS PGothic" pitchFamily="34" charset="-128"/>
                <a:sym typeface="Calibri (MS)"/>
              </a:rPr>
              <a:t> da deficit </a:t>
            </a:r>
            <a:r>
              <a:rPr lang="en-US" sz="3200" b="1" dirty="0" err="1" smtClean="0">
                <a:ea typeface="MS PGothic" pitchFamily="34" charset="-128"/>
                <a:sym typeface="Calibri (MS)"/>
              </a:rPr>
              <a:t>nutrizionali</a:t>
            </a:r>
            <a:endParaRPr lang="en-US" sz="3200" b="1" dirty="0">
              <a:ea typeface="MS PGothic" pitchFamily="34" charset="-128"/>
              <a:sym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5394" y="5681619"/>
            <a:ext cx="1216660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Il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riconoscimento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precoce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di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questi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segnali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permette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di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intervenire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tempestivamente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con 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supplementazione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mirata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 e counselling 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sym typeface="Calibri (MS) Bold Italics"/>
              </a:rPr>
              <a:t>nutrizionale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sym typeface="Calibri (MS) Bold Italics"/>
            </a:endParaRPr>
          </a:p>
          <a:p>
            <a:pPr algn="ctr">
              <a:lnSpc>
                <a:spcPts val="5040"/>
              </a:lnSpc>
            </a:pPr>
            <a:endParaRPr lang="en-US" sz="4200" b="1" i="1" dirty="0">
              <a:solidFill>
                <a:srgbClr val="C0000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4946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782738"/>
              </p:ext>
            </p:extLst>
          </p:nvPr>
        </p:nvGraphicFramePr>
        <p:xfrm>
          <a:off x="0" y="1271843"/>
          <a:ext cx="12192000" cy="5612087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379217060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241872795"/>
                    </a:ext>
                  </a:extLst>
                </a:gridCol>
              </a:tblGrid>
              <a:tr h="384674">
                <a:tc>
                  <a:txBody>
                    <a:bodyPr/>
                    <a:lstStyle/>
                    <a:p>
                      <a:r>
                        <a:rPr lang="it-IT" b="1"/>
                        <a:t>Supplemento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Dose indicativa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5429644"/>
                  </a:ext>
                </a:extLst>
              </a:tr>
              <a:tr h="1132309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Calcio</a:t>
                      </a:r>
                      <a:r>
                        <a:rPr lang="it-IT" sz="1400" dirty="0" smtClean="0"/>
                        <a:t> per </a:t>
                      </a:r>
                      <a:r>
                        <a:rPr lang="it-IT" sz="1400" dirty="0" err="1" smtClean="0"/>
                        <a:t>os</a:t>
                      </a:r>
                      <a:r>
                        <a:rPr lang="it-IT" sz="1400" dirty="0" smtClean="0"/>
                        <a:t> (preferibilmente) citrato (il carbonato va assunto durante i pasti)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LAGB, SG, RYGB 1200–1500 mg/die</a:t>
                      </a:r>
                    </a:p>
                    <a:p>
                      <a:r>
                        <a:rPr lang="it-IT" sz="1400" dirty="0" smtClean="0"/>
                        <a:t>BPD/DS</a:t>
                      </a:r>
                      <a:r>
                        <a:rPr lang="it-IT" sz="1400" baseline="0" dirty="0" smtClean="0"/>
                        <a:t> 1800-2400 mg/die</a:t>
                      </a:r>
                    </a:p>
                    <a:p>
                      <a:r>
                        <a:rPr lang="it-IT" sz="1400" baseline="0" dirty="0" smtClean="0"/>
                        <a:t>Adolescenti 1300 mg/die</a:t>
                      </a:r>
                    </a:p>
                    <a:p>
                      <a:r>
                        <a:rPr lang="it-IT" sz="1400" baseline="0" dirty="0" smtClean="0"/>
                        <a:t>Vegetariani 1200-1200 mg/die (non somministrare dosi </a:t>
                      </a:r>
                      <a:r>
                        <a:rPr lang="it-IT" sz="1400" baseline="0" dirty="0" err="1" smtClean="0"/>
                        <a:t>sup</a:t>
                      </a:r>
                      <a:r>
                        <a:rPr lang="it-IT" sz="1400" baseline="0" dirty="0" smtClean="0"/>
                        <a:t> a 500 mg in una singola somministrazione)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0414849"/>
                  </a:ext>
                </a:extLst>
              </a:tr>
              <a:tr h="1666917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Ferro</a:t>
                      </a:r>
                      <a:r>
                        <a:rPr lang="it-IT" sz="1400" baseline="0" dirty="0" smtClean="0"/>
                        <a:t> (solfato, </a:t>
                      </a:r>
                      <a:r>
                        <a:rPr lang="it-IT" sz="1400" baseline="0" dirty="0" err="1" smtClean="0"/>
                        <a:t>fumarato</a:t>
                      </a:r>
                      <a:r>
                        <a:rPr lang="it-IT" sz="1400" baseline="0" dirty="0" smtClean="0"/>
                        <a:t> o gluconato) </a:t>
                      </a:r>
                      <a:r>
                        <a:rPr lang="it-IT" sz="1400" dirty="0" smtClean="0"/>
                        <a:t>per </a:t>
                      </a:r>
                      <a:r>
                        <a:rPr lang="it-IT" sz="1400" dirty="0" err="1" smtClean="0"/>
                        <a:t>os</a:t>
                      </a:r>
                      <a:r>
                        <a:rPr lang="it-IT" sz="1400" dirty="0" smtClean="0"/>
                        <a:t> (</a:t>
                      </a:r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assumere separatamente dal calcio, cibi ricchi di </a:t>
                      </a:r>
                      <a:r>
                        <a:rPr lang="it-IT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fitati</a:t>
                      </a:r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 polifenoli e farmaci antiacidi)</a:t>
                      </a:r>
                    </a:p>
                    <a:p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Eventuale terapia endovenosa nei casi refrattari e fallimento terapia</a:t>
                      </a:r>
                      <a:r>
                        <a:rPr lang="it-IT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orale</a:t>
                      </a:r>
                      <a:endParaRPr lang="it-IT" sz="1400" dirty="0" smtClean="0"/>
                    </a:p>
                    <a:p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Maschi e pz senza storia di anemia 18 mg die</a:t>
                      </a:r>
                    </a:p>
                    <a:p>
                      <a:r>
                        <a:rPr lang="it-IT" sz="1400" dirty="0" smtClean="0"/>
                        <a:t>Femmine in età fertile e soggetti sottoposti a interventi di SG, RYGB, BPD/DS </a:t>
                      </a:r>
                    </a:p>
                    <a:p>
                      <a:r>
                        <a:rPr lang="it-IT" sz="1400" dirty="0" smtClean="0"/>
                        <a:t>45–60 mg/die</a:t>
                      </a:r>
                    </a:p>
                    <a:p>
                      <a:r>
                        <a:rPr lang="it-IT" sz="1400" dirty="0" smtClean="0"/>
                        <a:t>Donne gravide:</a:t>
                      </a:r>
                      <a:r>
                        <a:rPr lang="it-IT" sz="1400" baseline="0" dirty="0" smtClean="0"/>
                        <a:t> cominciare con 60 mg/die fino 240 mg/die</a:t>
                      </a:r>
                    </a:p>
                    <a:p>
                      <a:r>
                        <a:rPr lang="it-IT" sz="1400" baseline="0" dirty="0" smtClean="0"/>
                        <a:t>Vegetariani: da 1000 a 1200 mg/die (non somministrare dosi </a:t>
                      </a:r>
                      <a:r>
                        <a:rPr lang="it-IT" sz="1400" baseline="0" dirty="0" err="1" smtClean="0"/>
                        <a:t>sup</a:t>
                      </a:r>
                      <a:r>
                        <a:rPr lang="it-IT" sz="1400" baseline="0" dirty="0" smtClean="0"/>
                        <a:t> a 500 mg in una singola somministrazione)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9768050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Zinco</a:t>
                      </a:r>
                      <a:r>
                        <a:rPr lang="it-IT" sz="1400" dirty="0" smtClean="0"/>
                        <a:t> per </a:t>
                      </a:r>
                      <a:r>
                        <a:rPr lang="it-IT" sz="1400" dirty="0" err="1" smtClean="0"/>
                        <a:t>os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RYGB 8-22 mg/die (100-200%  RDA) </a:t>
                      </a:r>
                    </a:p>
                    <a:p>
                      <a:r>
                        <a:rPr lang="it-IT" sz="1400" dirty="0" smtClean="0"/>
                        <a:t>BPD/DS</a:t>
                      </a:r>
                      <a:r>
                        <a:rPr lang="it-IT" sz="1400" baseline="0" dirty="0" smtClean="0"/>
                        <a:t> 16-22 mg/die (200% RDA)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Adolescenti  donne 9 mg/die – maschi 11 mg/die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Vegetariani 8-22 mg/die </a:t>
                      </a:r>
                    </a:p>
                    <a:p>
                      <a:r>
                        <a:rPr lang="it-IT" sz="1400" baseline="0" dirty="0" smtClean="0"/>
                        <a:t>Donne gravide: 15-60 mg/die a digiuno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40188"/>
                  </a:ext>
                </a:extLst>
              </a:tr>
              <a:tr h="1184125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Rame </a:t>
                      </a:r>
                      <a:r>
                        <a:rPr lang="it-IT" sz="1400" b="0" dirty="0" smtClean="0"/>
                        <a:t>per </a:t>
                      </a:r>
                      <a:r>
                        <a:rPr lang="it-IT" sz="1400" b="0" dirty="0" err="1" smtClean="0"/>
                        <a:t>os</a:t>
                      </a:r>
                      <a:endParaRPr lang="it-IT" sz="14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BPD/DS, RYGB 2 mg/die (200%  RDA) </a:t>
                      </a:r>
                    </a:p>
                    <a:p>
                      <a:r>
                        <a:rPr lang="it-IT" sz="1400" baseline="0" dirty="0" smtClean="0"/>
                        <a:t>SG, LAGB 1 mg/die (100% RDA)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Adolescenti  890 µg/die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Si raccomanda 1 mg di rame per ogni 8-15 mg di zinco per prevenire la carenza di rame</a:t>
                      </a:r>
                      <a:endParaRPr lang="it-IT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8846890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0" y="18997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ea typeface="MS PGothic" pitchFamily="34" charset="-128"/>
              </a:rPr>
              <a:t>SUPPLEMENTAZIONE STANDARD </a:t>
            </a:r>
            <a:r>
              <a:rPr lang="it-IT" sz="3200" b="1" dirty="0">
                <a:ea typeface="MS PGothic" pitchFamily="34" charset="-128"/>
              </a:rPr>
              <a:t>RACCOMANDATA </a:t>
            </a:r>
          </a:p>
          <a:p>
            <a:pPr algn="ctr"/>
            <a:r>
              <a:rPr lang="it-IT" sz="3200" b="1" dirty="0" smtClean="0">
                <a:ea typeface="MS PGothic" pitchFamily="34" charset="-128"/>
              </a:rPr>
              <a:t>DI SALI MINERALI E OLIGOELEMENTI PER PREVENIRE DEFICIT</a:t>
            </a:r>
            <a:r>
              <a:rPr lang="it-IT" sz="3200" b="1" dirty="0" smtClean="0"/>
              <a:t> </a:t>
            </a:r>
            <a:r>
              <a:rPr lang="it-IT" sz="1000" b="1" dirty="0"/>
              <a:t>linee guida:</a:t>
            </a:r>
            <a:r>
              <a:rPr lang="it-IT" sz="1000" dirty="0"/>
              <a:t> ASMBS, ESPEN, IFSO</a:t>
            </a:r>
            <a:endParaRPr lang="it-IT" sz="1000" b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62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928424"/>
              </p:ext>
            </p:extLst>
          </p:nvPr>
        </p:nvGraphicFramePr>
        <p:xfrm>
          <a:off x="-2" y="1246910"/>
          <a:ext cx="12192000" cy="561109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379217060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241872795"/>
                    </a:ext>
                  </a:extLst>
                </a:gridCol>
              </a:tblGrid>
              <a:tr h="573536">
                <a:tc>
                  <a:txBody>
                    <a:bodyPr/>
                    <a:lstStyle/>
                    <a:p>
                      <a:r>
                        <a:rPr lang="it-IT" b="1" dirty="0"/>
                        <a:t>Supplemento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Dose indicativa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5429644"/>
                  </a:ext>
                </a:extLst>
              </a:tr>
              <a:tr h="1433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Vitamina D per </a:t>
                      </a:r>
                      <a:r>
                        <a:rPr lang="it-IT" dirty="0" err="1" smtClean="0"/>
                        <a:t>os</a:t>
                      </a:r>
                      <a:endParaRPr lang="it-IT" dirty="0" smtClean="0"/>
                    </a:p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3000 UI/die 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(target &gt;30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dirty="0" smtClean="0"/>
                    </a:p>
                    <a:p>
                      <a:r>
                        <a:rPr lang="it-IT" dirty="0" smtClean="0"/>
                        <a:t>Adolescenti</a:t>
                      </a:r>
                      <a:r>
                        <a:rPr lang="it-IT" baseline="0" dirty="0" smtClean="0"/>
                        <a:t> 600-2000 UI/die</a:t>
                      </a:r>
                    </a:p>
                    <a:p>
                      <a:r>
                        <a:rPr lang="it-IT" baseline="0" dirty="0" smtClean="0"/>
                        <a:t>Vegetariani 30.000-60.000 UI a settimana o ogni 2 settimane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0414849"/>
                  </a:ext>
                </a:extLst>
              </a:tr>
              <a:tr h="2294142">
                <a:tc>
                  <a:txBody>
                    <a:bodyPr/>
                    <a:lstStyle/>
                    <a:p>
                      <a:r>
                        <a:rPr lang="it-IT" dirty="0" smtClean="0"/>
                        <a:t>Vitamina A per </a:t>
                      </a:r>
                      <a:r>
                        <a:rPr lang="it-IT" dirty="0" err="1" smtClean="0"/>
                        <a:t>os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LAGB 5000 UI/die</a:t>
                      </a:r>
                    </a:p>
                    <a:p>
                      <a:r>
                        <a:rPr lang="it-IT" dirty="0" smtClean="0"/>
                        <a:t>SG, RYGB 5000-10.000 mg/die</a:t>
                      </a:r>
                    </a:p>
                    <a:p>
                      <a:r>
                        <a:rPr lang="it-IT" dirty="0" smtClean="0"/>
                        <a:t>BPD/DS</a:t>
                      </a:r>
                      <a:r>
                        <a:rPr lang="it-IT" baseline="0" dirty="0" smtClean="0"/>
                        <a:t> 10.000 UI/die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Adolescenti</a:t>
                      </a:r>
                      <a:r>
                        <a:rPr lang="it-IT" baseline="0" dirty="0" smtClean="0"/>
                        <a:t> 700  </a:t>
                      </a:r>
                      <a:r>
                        <a:rPr lang="it-IT" sz="1800" baseline="0" dirty="0" smtClean="0"/>
                        <a:t>µg/die per donne e 900 µg/die per uomini</a:t>
                      </a:r>
                    </a:p>
                    <a:p>
                      <a:r>
                        <a:rPr lang="it-IT" baseline="0" dirty="0" smtClean="0"/>
                        <a:t>Vegetariani 50.000 UI ogni 2 settimane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9768050"/>
                  </a:ext>
                </a:extLst>
              </a:tr>
              <a:tr h="573536">
                <a:tc>
                  <a:txBody>
                    <a:bodyPr/>
                    <a:lstStyle/>
                    <a:p>
                      <a:r>
                        <a:rPr lang="it-IT" dirty="0" smtClean="0"/>
                        <a:t>Vitamina</a:t>
                      </a:r>
                      <a:r>
                        <a:rPr lang="it-IT" baseline="0" dirty="0" smtClean="0"/>
                        <a:t> E per </a:t>
                      </a:r>
                      <a:r>
                        <a:rPr lang="it-IT" baseline="0" dirty="0" err="1" smtClean="0"/>
                        <a:t>os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 mg die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40188"/>
                  </a:ext>
                </a:extLst>
              </a:tr>
              <a:tr h="736037">
                <a:tc>
                  <a:txBody>
                    <a:bodyPr/>
                    <a:lstStyle/>
                    <a:p>
                      <a:r>
                        <a:rPr lang="it-IT" dirty="0" smtClean="0"/>
                        <a:t>Vitamina K</a:t>
                      </a:r>
                      <a:r>
                        <a:rPr lang="it-IT" baseline="0" dirty="0" smtClean="0"/>
                        <a:t> per </a:t>
                      </a:r>
                      <a:r>
                        <a:rPr lang="it-IT" baseline="0" dirty="0" err="1" smtClean="0"/>
                        <a:t>os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LAGB, SG, RYGB 90-120 </a:t>
                      </a:r>
                      <a:r>
                        <a:rPr lang="it-IT" sz="1800" baseline="0" dirty="0" smtClean="0"/>
                        <a:t>µg/die</a:t>
                      </a:r>
                      <a:endParaRPr lang="it-IT" dirty="0" smtClean="0"/>
                    </a:p>
                    <a:p>
                      <a:r>
                        <a:rPr lang="it-IT" dirty="0" smtClean="0"/>
                        <a:t>BPD/DS</a:t>
                      </a:r>
                      <a:r>
                        <a:rPr lang="it-IT" baseline="0" dirty="0" smtClean="0"/>
                        <a:t> 300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2615599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0" y="18997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ea typeface="MS PGothic" pitchFamily="34" charset="-128"/>
              </a:rPr>
              <a:t>SUPPLEMENTAZIONE STANDARD RACCOMANDATA </a:t>
            </a:r>
          </a:p>
          <a:p>
            <a:pPr algn="ctr"/>
            <a:r>
              <a:rPr lang="it-IT" sz="3200" b="1" dirty="0" smtClean="0">
                <a:ea typeface="MS PGothic" pitchFamily="34" charset="-128"/>
              </a:rPr>
              <a:t>DI VITAMINE LIPOSOLUBILI PER PREVENIRE DEFICIT</a:t>
            </a:r>
            <a:r>
              <a:rPr lang="it-IT" sz="3200" b="1" dirty="0" smtClean="0"/>
              <a:t> </a:t>
            </a:r>
            <a:r>
              <a:rPr lang="it-IT" sz="1000" b="1" dirty="0"/>
              <a:t>linee guida:</a:t>
            </a:r>
            <a:r>
              <a:rPr lang="it-IT" sz="1000" dirty="0"/>
              <a:t> ASMBS, ESPEN, IFSO</a:t>
            </a:r>
            <a:endParaRPr lang="it-IT" sz="1000" b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37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812774"/>
              </p:ext>
            </p:extLst>
          </p:nvPr>
        </p:nvGraphicFramePr>
        <p:xfrm>
          <a:off x="-2" y="1246910"/>
          <a:ext cx="12192000" cy="561109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379217060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241872795"/>
                    </a:ext>
                  </a:extLst>
                </a:gridCol>
              </a:tblGrid>
              <a:tr h="514779">
                <a:tc>
                  <a:txBody>
                    <a:bodyPr/>
                    <a:lstStyle/>
                    <a:p>
                      <a:r>
                        <a:rPr lang="it-IT" b="1" dirty="0"/>
                        <a:t>Supplemento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Dose indicativa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5429644"/>
                  </a:ext>
                </a:extLst>
              </a:tr>
              <a:tr h="1226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Vitamina B12 per </a:t>
                      </a:r>
                      <a:r>
                        <a:rPr lang="it-IT" dirty="0" err="1" smtClean="0"/>
                        <a:t>os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cp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orodispersibili</a:t>
                      </a:r>
                      <a:r>
                        <a:rPr lang="it-IT" dirty="0" smtClean="0"/>
                        <a:t>, sub linguali o liquide, </a:t>
                      </a:r>
                      <a:r>
                        <a:rPr lang="it-IT" dirty="0" err="1" smtClean="0"/>
                        <a:t>spay</a:t>
                      </a:r>
                      <a:r>
                        <a:rPr lang="it-IT" dirty="0" smtClean="0"/>
                        <a:t> nasale secondo le indicazioni del produttore)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Iniettiva (</a:t>
                      </a:r>
                      <a:r>
                        <a:rPr lang="it-IT" dirty="0" err="1" smtClean="0"/>
                        <a:t>i.m</a:t>
                      </a:r>
                      <a:r>
                        <a:rPr lang="it-IT" dirty="0" smtClean="0"/>
                        <a:t>. o s.c.)</a:t>
                      </a:r>
                    </a:p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350-1000 </a:t>
                      </a:r>
                      <a:r>
                        <a:rPr lang="it-IT" sz="1800" baseline="0" dirty="0" smtClean="0"/>
                        <a:t>µg/die </a:t>
                      </a:r>
                      <a:endParaRPr lang="it-IT" dirty="0" smtClean="0"/>
                    </a:p>
                    <a:p>
                      <a:r>
                        <a:rPr lang="it-IT" dirty="0" smtClean="0"/>
                        <a:t>1000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/mese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8846890"/>
                  </a:ext>
                </a:extLst>
              </a:tr>
              <a:tr h="1510018">
                <a:tc>
                  <a:txBody>
                    <a:bodyPr/>
                    <a:lstStyle/>
                    <a:p>
                      <a:r>
                        <a:rPr lang="it-IT" dirty="0"/>
                        <a:t>Acido </a:t>
                      </a:r>
                      <a:r>
                        <a:rPr lang="it-IT" dirty="0" smtClean="0"/>
                        <a:t>B9 (</a:t>
                      </a:r>
                      <a:r>
                        <a:rPr lang="it-IT" dirty="0" err="1" smtClean="0"/>
                        <a:t>folato</a:t>
                      </a:r>
                      <a:r>
                        <a:rPr lang="it-IT" dirty="0" smtClean="0"/>
                        <a:t>) per </a:t>
                      </a:r>
                      <a:r>
                        <a:rPr lang="it-IT" dirty="0" err="1" smtClean="0"/>
                        <a:t>os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400–800 </a:t>
                      </a:r>
                      <a:r>
                        <a:rPr lang="it-IT" dirty="0" smtClean="0"/>
                        <a:t>µg/die,</a:t>
                      </a:r>
                      <a:r>
                        <a:rPr lang="it-IT" baseline="0" dirty="0" smtClean="0"/>
                        <a:t> 800-1000</a:t>
                      </a:r>
                      <a:r>
                        <a:rPr lang="it-IT" dirty="0" smtClean="0"/>
                        <a:t> µg/die</a:t>
                      </a:r>
                      <a:r>
                        <a:rPr lang="it-IT" baseline="0" dirty="0" smtClean="0"/>
                        <a:t> femmine età fertile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Adolescenti  400-1000 µg/die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Vegetariani 400 µg/die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Donne gravide: iniziare con 0.8 g/die da correggere in base ai valori ematici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688800"/>
                  </a:ext>
                </a:extLst>
              </a:tr>
              <a:tr h="2359403">
                <a:tc>
                  <a:txBody>
                    <a:bodyPr/>
                    <a:lstStyle/>
                    <a:p>
                      <a:r>
                        <a:rPr lang="it-IT" dirty="0" smtClean="0"/>
                        <a:t>Vitamina</a:t>
                      </a:r>
                      <a:r>
                        <a:rPr lang="it-IT" baseline="0" dirty="0" smtClean="0"/>
                        <a:t> B1  (tiamina) per </a:t>
                      </a:r>
                      <a:r>
                        <a:rPr lang="it-IT" baseline="0" dirty="0" err="1" smtClean="0"/>
                        <a:t>os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≥ 12 mg/die, preferibilmente 50-100 mg/die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Adolescenti  5000 µg/die (sublinguale), 350 µg/die (orale), 500-1000 µg </a:t>
                      </a:r>
                      <a:r>
                        <a:rPr lang="it-IT" sz="1800" baseline="0" dirty="0" err="1" smtClean="0"/>
                        <a:t>i.m</a:t>
                      </a:r>
                      <a:r>
                        <a:rPr lang="it-IT" sz="1800" baseline="0" dirty="0" smtClean="0"/>
                        <a:t>. ogni 2-3 mesi, 500 µg/settimanale (spray nasale)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Vegetariani 500-1000 µg/ogni 2 settimane  </a:t>
                      </a:r>
                      <a:r>
                        <a:rPr lang="it-IT" sz="1800" baseline="0" dirty="0" err="1" smtClean="0"/>
                        <a:t>i.m</a:t>
                      </a:r>
                      <a:r>
                        <a:rPr lang="it-IT" sz="1800" baseline="0" dirty="0" smtClean="0"/>
                        <a:t>. o 1200 µg/die sublinguale o spray nasale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/>
                        <a:t>Donne gravide: 1000 µg/die per 8 gg poi 2 volte a settimana o 1000 µg/mese o settimanalmente </a:t>
                      </a:r>
                      <a:r>
                        <a:rPr lang="it-IT" sz="1800" baseline="0" dirty="0" err="1" smtClean="0"/>
                        <a:t>i.m</a:t>
                      </a:r>
                      <a:r>
                        <a:rPr lang="it-IT" sz="1800" baseline="0" dirty="0" smtClean="0"/>
                        <a:t>. In caso di vomito incontrollabile 100-500 mg/die </a:t>
                      </a:r>
                      <a:r>
                        <a:rPr lang="it-IT" sz="1800" baseline="0" dirty="0" err="1" smtClean="0"/>
                        <a:t>e.v.</a:t>
                      </a:r>
                      <a:r>
                        <a:rPr lang="it-IT" sz="1800" baseline="0" dirty="0" smtClean="0"/>
                        <a:t> o </a:t>
                      </a:r>
                      <a:r>
                        <a:rPr lang="it-IT" sz="1800" baseline="0" dirty="0" err="1" smtClean="0"/>
                        <a:t>i.m</a:t>
                      </a:r>
                      <a:r>
                        <a:rPr lang="it-IT" sz="1800" baseline="0" dirty="0" smtClean="0"/>
                        <a:t>.</a:t>
                      </a:r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0017023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0" y="18997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ea typeface="MS PGothic" pitchFamily="34" charset="-128"/>
              </a:rPr>
              <a:t>SUPPLEMENTAZIONE STANDARD RACCOMANDATA </a:t>
            </a:r>
          </a:p>
          <a:p>
            <a:pPr algn="ctr"/>
            <a:r>
              <a:rPr lang="it-IT" sz="3200" b="1" dirty="0" smtClean="0">
                <a:ea typeface="MS PGothic" pitchFamily="34" charset="-128"/>
              </a:rPr>
              <a:t>DI VITAMINE IDROSOLUBILI PER PREVENIRE DEFICIT</a:t>
            </a:r>
            <a:r>
              <a:rPr lang="it-IT" sz="3200" b="1" dirty="0" smtClean="0"/>
              <a:t> </a:t>
            </a:r>
            <a:r>
              <a:rPr lang="it-IT" sz="1000" b="1" dirty="0"/>
              <a:t>linee guida:</a:t>
            </a:r>
            <a:r>
              <a:rPr lang="it-IT" sz="1000" dirty="0"/>
              <a:t> ASMBS, ESPEN, IFSO</a:t>
            </a:r>
            <a:endParaRPr lang="it-IT" sz="1000" b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3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1603</Words>
  <Application>Microsoft Office PowerPoint</Application>
  <PresentationFormat>Widescreen</PresentationFormat>
  <Paragraphs>186</Paragraphs>
  <Slides>12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MS PGothic</vt:lpstr>
      <vt:lpstr>Arial</vt:lpstr>
      <vt:lpstr>Calibri</vt:lpstr>
      <vt:lpstr>Calibri (MS)</vt:lpstr>
      <vt:lpstr>Calibri (MS) Bold</vt:lpstr>
      <vt:lpstr>Calibri (MS) Bold Italics</vt:lpstr>
      <vt:lpstr>Calibri Light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405</cp:revision>
  <cp:lastPrinted>2024-04-28T18:15:12Z</cp:lastPrinted>
  <dcterms:created xsi:type="dcterms:W3CDTF">2024-03-18T09:10:01Z</dcterms:created>
  <dcterms:modified xsi:type="dcterms:W3CDTF">2026-05-22T06:44:39Z</dcterms:modified>
</cp:coreProperties>
</file>